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6"/>
  </p:notesMasterIdLst>
  <p:handoutMasterIdLst>
    <p:handoutMasterId r:id="rId57"/>
  </p:handoutMasterIdLst>
  <p:sldIdLst>
    <p:sldId id="256" r:id="rId5"/>
    <p:sldId id="447" r:id="rId6"/>
    <p:sldId id="471" r:id="rId7"/>
    <p:sldId id="334" r:id="rId8"/>
    <p:sldId id="377" r:id="rId9"/>
    <p:sldId id="409" r:id="rId10"/>
    <p:sldId id="467" r:id="rId11"/>
    <p:sldId id="457" r:id="rId12"/>
    <p:sldId id="445" r:id="rId13"/>
    <p:sldId id="456" r:id="rId14"/>
    <p:sldId id="461" r:id="rId15"/>
    <p:sldId id="463" r:id="rId16"/>
    <p:sldId id="464" r:id="rId17"/>
    <p:sldId id="460" r:id="rId18"/>
    <p:sldId id="425" r:id="rId19"/>
    <p:sldId id="455" r:id="rId20"/>
    <p:sldId id="418" r:id="rId21"/>
    <p:sldId id="458" r:id="rId22"/>
    <p:sldId id="459" r:id="rId23"/>
    <p:sldId id="468" r:id="rId24"/>
    <p:sldId id="275" r:id="rId25"/>
    <p:sldId id="472" r:id="rId26"/>
    <p:sldId id="262" r:id="rId27"/>
    <p:sldId id="469" r:id="rId28"/>
    <p:sldId id="470" r:id="rId29"/>
    <p:sldId id="367" r:id="rId30"/>
    <p:sldId id="466" r:id="rId31"/>
    <p:sldId id="462" r:id="rId32"/>
    <p:sldId id="427" r:id="rId33"/>
    <p:sldId id="413" r:id="rId34"/>
    <p:sldId id="364" r:id="rId35"/>
    <p:sldId id="414" r:id="rId36"/>
    <p:sldId id="422" r:id="rId37"/>
    <p:sldId id="453" r:id="rId38"/>
    <p:sldId id="411" r:id="rId39"/>
    <p:sldId id="430" r:id="rId40"/>
    <p:sldId id="419" r:id="rId41"/>
    <p:sldId id="435" r:id="rId42"/>
    <p:sldId id="432" r:id="rId43"/>
    <p:sldId id="434" r:id="rId44"/>
    <p:sldId id="417" r:id="rId45"/>
    <p:sldId id="443" r:id="rId46"/>
    <p:sldId id="433" r:id="rId47"/>
    <p:sldId id="436" r:id="rId48"/>
    <p:sldId id="343" r:id="rId49"/>
    <p:sldId id="437" r:id="rId50"/>
    <p:sldId id="431" r:id="rId51"/>
    <p:sldId id="441" r:id="rId52"/>
    <p:sldId id="473" r:id="rId53"/>
    <p:sldId id="426" r:id="rId54"/>
    <p:sldId id="352"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in, Todd@Wildlife" initials="CT" lastIdx="9" clrIdx="0">
    <p:extLst>
      <p:ext uri="{19B8F6BF-5375-455C-9EA6-DF929625EA0E}">
        <p15:presenceInfo xmlns:p15="http://schemas.microsoft.com/office/powerpoint/2012/main" userId="S::todd.carlin_wildlife.ca.gov#ext#@cawater.onmicrosoft.com::d71a6c74-908b-42e4-92ee-4905391c5466" providerId="AD"/>
      </p:ext>
    </p:extLst>
  </p:cmAuthor>
  <p:cmAuthor id="2" name="Erin" initials="E" lastIdx="2" clrIdx="1">
    <p:extLst>
      <p:ext uri="{19B8F6BF-5375-455C-9EA6-DF929625EA0E}">
        <p15:presenceInfo xmlns:p15="http://schemas.microsoft.com/office/powerpoint/2012/main" userId="S::Erin.Ragazzi@waterboards.ca.gov::ab879050-984e-4a76-997d-fbfa426fc295" providerId="AD"/>
      </p:ext>
    </p:extLst>
  </p:cmAuthor>
  <p:cmAuthor id="3" name="Haas, Diane@Wildlife" initials="HD" lastIdx="1" clrIdx="2">
    <p:extLst>
      <p:ext uri="{19B8F6BF-5375-455C-9EA6-DF929625EA0E}">
        <p15:presenceInfo xmlns:p15="http://schemas.microsoft.com/office/powerpoint/2012/main" userId="S::Diane.Haas@wildlife.ca.gov::374fe027-8b6f-452b-aee5-01b5ae1f7d65" providerId="AD"/>
      </p:ext>
    </p:extLst>
  </p:cmAuthor>
  <p:cmAuthor id="4" name="Zimmer, Valerie@Waterboards" initials="ZV" lastIdx="5" clrIdx="3">
    <p:extLst>
      <p:ext uri="{19B8F6BF-5375-455C-9EA6-DF929625EA0E}">
        <p15:presenceInfo xmlns:p15="http://schemas.microsoft.com/office/powerpoint/2012/main" userId="S::Valerie.Zimmer@Waterboards.ca.gov::d9652de7-15f1-434c-add2-05796ead4f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F0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92" autoAdjust="0"/>
  </p:normalViewPr>
  <p:slideViewPr>
    <p:cSldViewPr snapToGrid="0">
      <p:cViewPr varScale="1">
        <p:scale>
          <a:sx n="125" d="100"/>
          <a:sy n="125" d="100"/>
        </p:scale>
        <p:origin x="648"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69431C-86B9-4B2C-A200-43EF6D743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8885157-3CBE-493A-829B-EEDC251B46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0FC57D-7581-41F8-A513-95A8A691608D}" type="datetimeFigureOut">
              <a:rPr lang="en-US" smtClean="0"/>
              <a:t>6/10/2021</a:t>
            </a:fld>
            <a:endParaRPr lang="en-US"/>
          </a:p>
        </p:txBody>
      </p:sp>
      <p:sp>
        <p:nvSpPr>
          <p:cNvPr id="4" name="Footer Placeholder 3">
            <a:extLst>
              <a:ext uri="{FF2B5EF4-FFF2-40B4-BE49-F238E27FC236}">
                <a16:creationId xmlns:a16="http://schemas.microsoft.com/office/drawing/2014/main" id="{67EFB445-39B7-48C8-955F-122DC09CF7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71389FD-4B91-4D10-A291-F4FBECEAB6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351DAF-D754-4BA2-BE0E-75A69AA1E864}" type="slidenum">
              <a:rPr lang="en-US" smtClean="0"/>
              <a:t>‹#›</a:t>
            </a:fld>
            <a:endParaRPr lang="en-US"/>
          </a:p>
        </p:txBody>
      </p:sp>
    </p:spTree>
    <p:extLst>
      <p:ext uri="{BB962C8B-B14F-4D97-AF65-F5344CB8AC3E}">
        <p14:creationId xmlns:p14="http://schemas.microsoft.com/office/powerpoint/2010/main" val="2602919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36299-87D0-4FEC-820F-9B42D7CEBE49}"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6651B-9AFF-46DD-BDC3-7613B5E2C7EA}" type="slidenum">
              <a:rPr lang="en-US" smtClean="0"/>
              <a:t>‹#›</a:t>
            </a:fld>
            <a:endParaRPr lang="en-US"/>
          </a:p>
        </p:txBody>
      </p:sp>
    </p:spTree>
    <p:extLst>
      <p:ext uri="{BB962C8B-B14F-4D97-AF65-F5344CB8AC3E}">
        <p14:creationId xmlns:p14="http://schemas.microsoft.com/office/powerpoint/2010/main" val="158180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1</a:t>
            </a:fld>
            <a:endParaRPr lang="en-US"/>
          </a:p>
        </p:txBody>
      </p:sp>
    </p:spTree>
    <p:extLst>
      <p:ext uri="{BB962C8B-B14F-4D97-AF65-F5344CB8AC3E}">
        <p14:creationId xmlns:p14="http://schemas.microsoft.com/office/powerpoint/2010/main" val="1546800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comments – for discussion.</a:t>
            </a:r>
          </a:p>
          <a:p>
            <a:endParaRPr lang="en-US" dirty="0"/>
          </a:p>
          <a:p>
            <a:r>
              <a:rPr lang="en-US" dirty="0"/>
              <a:t>Time and resource constraint limit us to a static list and the gold standard, but can we develop a framework where this is easily replaced with some new data layer addresses and development of automatic screening code (in R?).  </a:t>
            </a:r>
          </a:p>
        </p:txBody>
      </p:sp>
      <p:sp>
        <p:nvSpPr>
          <p:cNvPr id="4" name="Slide Number Placeholder 3"/>
          <p:cNvSpPr>
            <a:spLocks noGrp="1"/>
          </p:cNvSpPr>
          <p:nvPr>
            <p:ph type="sldNum" sz="quarter" idx="5"/>
          </p:nvPr>
        </p:nvSpPr>
        <p:spPr/>
        <p:txBody>
          <a:bodyPr/>
          <a:lstStyle/>
          <a:p>
            <a:fld id="{3AE6651B-9AFF-46DD-BDC3-7613B5E2C7EA}" type="slidenum">
              <a:rPr lang="en-US" smtClean="0"/>
              <a:t>13</a:t>
            </a:fld>
            <a:endParaRPr lang="en-US"/>
          </a:p>
        </p:txBody>
      </p:sp>
    </p:spTree>
    <p:extLst>
      <p:ext uri="{BB962C8B-B14F-4D97-AF65-F5344CB8AC3E}">
        <p14:creationId xmlns:p14="http://schemas.microsoft.com/office/powerpoint/2010/main" val="610982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need to get Keenan involved to help </a:t>
            </a:r>
            <a:r>
              <a:rPr lang="en-US" dirty="0" err="1"/>
              <a:t>backanalyze</a:t>
            </a:r>
            <a:r>
              <a:rPr lang="en-US" dirty="0"/>
              <a:t> the QA-QC so that an automate process PLUS a list of decisions can be generated.  </a:t>
            </a:r>
            <a:br>
              <a:rPr lang="en-US" dirty="0"/>
            </a:br>
            <a:r>
              <a:rPr lang="en-US" dirty="0"/>
              <a:t>May need to add a CDEC person to the team?</a:t>
            </a:r>
          </a:p>
        </p:txBody>
      </p:sp>
      <p:sp>
        <p:nvSpPr>
          <p:cNvPr id="4" name="Slide Number Placeholder 3"/>
          <p:cNvSpPr>
            <a:spLocks noGrp="1"/>
          </p:cNvSpPr>
          <p:nvPr>
            <p:ph type="sldNum" sz="quarter" idx="5"/>
          </p:nvPr>
        </p:nvSpPr>
        <p:spPr/>
        <p:txBody>
          <a:bodyPr/>
          <a:lstStyle/>
          <a:p>
            <a:fld id="{3AE6651B-9AFF-46DD-BDC3-7613B5E2C7EA}" type="slidenum">
              <a:rPr lang="en-US" smtClean="0"/>
              <a:t>14</a:t>
            </a:fld>
            <a:endParaRPr lang="en-US"/>
          </a:p>
        </p:txBody>
      </p:sp>
    </p:spTree>
    <p:extLst>
      <p:ext uri="{BB962C8B-B14F-4D97-AF65-F5344CB8AC3E}">
        <p14:creationId xmlns:p14="http://schemas.microsoft.com/office/powerpoint/2010/main" val="106509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15</a:t>
            </a:fld>
            <a:endParaRPr lang="en-US"/>
          </a:p>
        </p:txBody>
      </p:sp>
    </p:spTree>
    <p:extLst>
      <p:ext uri="{BB962C8B-B14F-4D97-AF65-F5344CB8AC3E}">
        <p14:creationId xmlns:p14="http://schemas.microsoft.com/office/powerpoint/2010/main" val="2209204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LIVING DOCUMENT – we can move elsewhere as well.</a:t>
            </a:r>
          </a:p>
        </p:txBody>
      </p:sp>
      <p:sp>
        <p:nvSpPr>
          <p:cNvPr id="4" name="Slide Number Placeholder 3"/>
          <p:cNvSpPr>
            <a:spLocks noGrp="1"/>
          </p:cNvSpPr>
          <p:nvPr>
            <p:ph type="sldNum" sz="quarter" idx="5"/>
          </p:nvPr>
        </p:nvSpPr>
        <p:spPr/>
        <p:txBody>
          <a:bodyPr/>
          <a:lstStyle/>
          <a:p>
            <a:fld id="{3AE6651B-9AFF-46DD-BDC3-7613B5E2C7EA}" type="slidenum">
              <a:rPr lang="en-US" smtClean="0"/>
              <a:t>16</a:t>
            </a:fld>
            <a:endParaRPr lang="en-US"/>
          </a:p>
        </p:txBody>
      </p:sp>
    </p:spTree>
    <p:extLst>
      <p:ext uri="{BB962C8B-B14F-4D97-AF65-F5344CB8AC3E}">
        <p14:creationId xmlns:p14="http://schemas.microsoft.com/office/powerpoint/2010/main" val="393953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r>
              <a:rPr lang="en-US" sz="2000" i="1">
                <a:solidFill>
                  <a:srgbClr val="FF0000"/>
                </a:solidFill>
              </a:rPr>
              <a:t>Is “Managing for Multiple Benefits” inherently at odds with  “Ecosystem” Priorities?</a:t>
            </a:r>
          </a:p>
          <a:p>
            <a:pPr marL="0" lvl="1" indent="0">
              <a:buNone/>
            </a:pPr>
            <a:endParaRPr lang="en-US" sz="2000" i="1">
              <a:solidFill>
                <a:srgbClr val="FF0000"/>
              </a:solidFill>
            </a:endParaRPr>
          </a:p>
          <a:p>
            <a:pPr marL="0" lvl="1" indent="0">
              <a:buNone/>
            </a:pPr>
            <a:r>
              <a:rPr lang="en-US" sz="2000" i="1">
                <a:solidFill>
                  <a:srgbClr val="FF0000"/>
                </a:solidFill>
              </a:rPr>
              <a:t>Are some of the input criteria correlated, and if so, should we change the relative weighting? </a:t>
            </a:r>
          </a:p>
          <a:p>
            <a:pPr marL="0" lvl="1" indent="0">
              <a:buNone/>
            </a:pPr>
            <a:endParaRPr lang="en-US" sz="2000" i="1">
              <a:solidFill>
                <a:srgbClr val="FF0000"/>
              </a:solidFill>
            </a:endParaRPr>
          </a:p>
          <a:p>
            <a:pPr marL="0" lvl="1" indent="0">
              <a:buNone/>
            </a:pPr>
            <a:r>
              <a:rPr lang="en-US" sz="2000"/>
              <a:t>Are ephemeral streams in the scope of a stream gaging plan if that are dry and flashy, or is that a different monitoring effort?</a:t>
            </a:r>
          </a:p>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17</a:t>
            </a:fld>
            <a:endParaRPr lang="en-US"/>
          </a:p>
        </p:txBody>
      </p:sp>
    </p:spTree>
    <p:extLst>
      <p:ext uri="{BB962C8B-B14F-4D97-AF65-F5344CB8AC3E}">
        <p14:creationId xmlns:p14="http://schemas.microsoft.com/office/powerpoint/2010/main" val="4185974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20</a:t>
            </a:fld>
            <a:endParaRPr lang="en-US"/>
          </a:p>
        </p:txBody>
      </p:sp>
    </p:spTree>
    <p:extLst>
      <p:ext uri="{BB962C8B-B14F-4D97-AF65-F5344CB8AC3E}">
        <p14:creationId xmlns:p14="http://schemas.microsoft.com/office/powerpoint/2010/main" val="19925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GAGE INVENTORY – HARDER THAN IT SOUNDS</a:t>
            </a:r>
          </a:p>
        </p:txBody>
      </p:sp>
      <p:sp>
        <p:nvSpPr>
          <p:cNvPr id="4" name="Slide Number Placeholder 3"/>
          <p:cNvSpPr>
            <a:spLocks noGrp="1"/>
          </p:cNvSpPr>
          <p:nvPr>
            <p:ph type="sldNum" sz="quarter" idx="5"/>
          </p:nvPr>
        </p:nvSpPr>
        <p:spPr/>
        <p:txBody>
          <a:bodyPr/>
          <a:lstStyle/>
          <a:p>
            <a:fld id="{3AE6651B-9AFF-46DD-BDC3-7613B5E2C7EA}" type="slidenum">
              <a:rPr lang="en-US" smtClean="0"/>
              <a:t>21</a:t>
            </a:fld>
            <a:endParaRPr lang="en-US"/>
          </a:p>
        </p:txBody>
      </p:sp>
    </p:spTree>
    <p:extLst>
      <p:ext uri="{BB962C8B-B14F-4D97-AF65-F5344CB8AC3E}">
        <p14:creationId xmlns:p14="http://schemas.microsoft.com/office/powerpoint/2010/main" val="735648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cs typeface="Arial" panose="020B0604020202020204" pitchFamily="34" charset="0"/>
              </a:rPr>
              <a:t>This slide needs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B050"/>
              </a:solidFill>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cs typeface="Arial" panose="020B0604020202020204" pitchFamily="34" charset="0"/>
              </a:rPr>
              <a:t>Green text – additional objectives in bill text (for prioritization or implementation considerations)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cs typeface="Arial" panose="020B0604020202020204" pitchFamily="34" charset="0"/>
              </a:rPr>
              <a:t>Blue text – methodology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cs typeface="Arial" panose="020B0604020202020204" pitchFamily="34" charset="0"/>
              </a:rPr>
              <a:t>Red text – prioritization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B050"/>
              </a:solidFill>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23</a:t>
            </a:fld>
            <a:endParaRPr lang="en-US"/>
          </a:p>
        </p:txBody>
      </p:sp>
    </p:spTree>
    <p:extLst>
      <p:ext uri="{BB962C8B-B14F-4D97-AF65-F5344CB8AC3E}">
        <p14:creationId xmlns:p14="http://schemas.microsoft.com/office/powerpoint/2010/main" val="73557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24</a:t>
            </a:fld>
            <a:endParaRPr lang="en-US"/>
          </a:p>
        </p:txBody>
      </p:sp>
    </p:spTree>
    <p:extLst>
      <p:ext uri="{BB962C8B-B14F-4D97-AF65-F5344CB8AC3E}">
        <p14:creationId xmlns:p14="http://schemas.microsoft.com/office/powerpoint/2010/main" val="1602770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LIVING DOCUMENT – we can move elsewhere as well.</a:t>
            </a:r>
          </a:p>
        </p:txBody>
      </p:sp>
      <p:sp>
        <p:nvSpPr>
          <p:cNvPr id="4" name="Slide Number Placeholder 3"/>
          <p:cNvSpPr>
            <a:spLocks noGrp="1"/>
          </p:cNvSpPr>
          <p:nvPr>
            <p:ph type="sldNum" sz="quarter" idx="5"/>
          </p:nvPr>
        </p:nvSpPr>
        <p:spPr/>
        <p:txBody>
          <a:bodyPr/>
          <a:lstStyle/>
          <a:p>
            <a:fld id="{3AE6651B-9AFF-46DD-BDC3-7613B5E2C7EA}" type="slidenum">
              <a:rPr lang="en-US" smtClean="0"/>
              <a:t>25</a:t>
            </a:fld>
            <a:endParaRPr lang="en-US"/>
          </a:p>
        </p:txBody>
      </p:sp>
    </p:spTree>
    <p:extLst>
      <p:ext uri="{BB962C8B-B14F-4D97-AF65-F5344CB8AC3E}">
        <p14:creationId xmlns:p14="http://schemas.microsoft.com/office/powerpoint/2010/main" val="3679125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r>
              <a:rPr lang="en-US" dirty="0"/>
              <a:t>These extra-wordy slides should not be presented!  This may migrate to a document later. </a:t>
            </a:r>
          </a:p>
        </p:txBody>
      </p:sp>
      <p:sp>
        <p:nvSpPr>
          <p:cNvPr id="4" name="Slide Number Placeholder 3"/>
          <p:cNvSpPr>
            <a:spLocks noGrp="1"/>
          </p:cNvSpPr>
          <p:nvPr>
            <p:ph type="sldNum" sz="quarter" idx="5"/>
          </p:nvPr>
        </p:nvSpPr>
        <p:spPr/>
        <p:txBody>
          <a:bodyPr/>
          <a:lstStyle/>
          <a:p>
            <a:fld id="{3AE6651B-9AFF-46DD-BDC3-7613B5E2C7EA}" type="slidenum">
              <a:rPr lang="en-US" smtClean="0"/>
              <a:t>2</a:t>
            </a:fld>
            <a:endParaRPr lang="en-US"/>
          </a:p>
        </p:txBody>
      </p:sp>
    </p:spTree>
    <p:extLst>
      <p:ext uri="{BB962C8B-B14F-4D97-AF65-F5344CB8AC3E}">
        <p14:creationId xmlns:p14="http://schemas.microsoft.com/office/powerpoint/2010/main" val="1881066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may not be time to assess this for each of the criteria, so it needs to be acknowledged and data provided for later assessment.</a:t>
            </a:r>
          </a:p>
        </p:txBody>
      </p:sp>
      <p:sp>
        <p:nvSpPr>
          <p:cNvPr id="4" name="Slide Number Placeholder 3"/>
          <p:cNvSpPr>
            <a:spLocks noGrp="1"/>
          </p:cNvSpPr>
          <p:nvPr>
            <p:ph type="sldNum" sz="quarter" idx="5"/>
          </p:nvPr>
        </p:nvSpPr>
        <p:spPr/>
        <p:txBody>
          <a:bodyPr/>
          <a:lstStyle/>
          <a:p>
            <a:fld id="{3AE6651B-9AFF-46DD-BDC3-7613B5E2C7EA}" type="slidenum">
              <a:rPr lang="en-US" smtClean="0"/>
              <a:t>26</a:t>
            </a:fld>
            <a:endParaRPr lang="en-US"/>
          </a:p>
        </p:txBody>
      </p:sp>
    </p:spTree>
    <p:extLst>
      <p:ext uri="{BB962C8B-B14F-4D97-AF65-F5344CB8AC3E}">
        <p14:creationId xmlns:p14="http://schemas.microsoft.com/office/powerpoint/2010/main" val="1197974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27</a:t>
            </a:fld>
            <a:endParaRPr lang="en-US"/>
          </a:p>
        </p:txBody>
      </p:sp>
    </p:spTree>
    <p:extLst>
      <p:ext uri="{BB962C8B-B14F-4D97-AF65-F5344CB8AC3E}">
        <p14:creationId xmlns:p14="http://schemas.microsoft.com/office/powerpoint/2010/main" val="1527104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Will use ECOSYSTEM </a:t>
            </a:r>
          </a:p>
        </p:txBody>
      </p:sp>
      <p:sp>
        <p:nvSpPr>
          <p:cNvPr id="4" name="Slide Number Placeholder 3"/>
          <p:cNvSpPr>
            <a:spLocks noGrp="1"/>
          </p:cNvSpPr>
          <p:nvPr>
            <p:ph type="sldNum" sz="quarter" idx="5"/>
          </p:nvPr>
        </p:nvSpPr>
        <p:spPr/>
        <p:txBody>
          <a:bodyPr/>
          <a:lstStyle/>
          <a:p>
            <a:fld id="{3AE6651B-9AFF-46DD-BDC3-7613B5E2C7EA}" type="slidenum">
              <a:rPr lang="en-US" smtClean="0"/>
              <a:t>29</a:t>
            </a:fld>
            <a:endParaRPr lang="en-US"/>
          </a:p>
        </p:txBody>
      </p:sp>
    </p:spTree>
    <p:extLst>
      <p:ext uri="{BB962C8B-B14F-4D97-AF65-F5344CB8AC3E}">
        <p14:creationId xmlns:p14="http://schemas.microsoft.com/office/powerpoint/2010/main" val="704105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iGDE – the easiest method is “does the stream segment cross a wetlands Y/N”.  Does not consider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do we pin them to stream segments?  Rank by total area in HUC12?</a:t>
            </a:r>
          </a:p>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30</a:t>
            </a:fld>
            <a:endParaRPr lang="en-US"/>
          </a:p>
        </p:txBody>
      </p:sp>
    </p:spTree>
    <p:extLst>
      <p:ext uri="{BB962C8B-B14F-4D97-AF65-F5344CB8AC3E}">
        <p14:creationId xmlns:p14="http://schemas.microsoft.com/office/powerpoint/2010/main" val="906613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SWAMP reference location Lori Webber</a:t>
            </a:r>
          </a:p>
          <a:p>
            <a:r>
              <a:rPr lang="en-US">
                <a:cs typeface="Calibri"/>
              </a:rPr>
              <a:t>Streamstats have identified reference-quality gages that are currently inactive.</a:t>
            </a:r>
          </a:p>
          <a:p>
            <a:r>
              <a:rPr lang="en-US">
                <a:cs typeface="Calibri"/>
              </a:rPr>
              <a:t>***Reference quality: 20+ yrs, impaired, &lt;5% imperviousness, no dams/canals, ??? </a:t>
            </a:r>
          </a:p>
          <a:p>
            <a:br>
              <a:rPr lang="en-US">
                <a:cs typeface="Calibri"/>
              </a:rPr>
            </a:br>
            <a:r>
              <a:rPr lang="en-US">
                <a:cs typeface="Calibri"/>
              </a:rPr>
              <a:t>USGS Gages II IDs reference quality status – excel database, on sharepoint spreadsheet (Todd)</a:t>
            </a:r>
          </a:p>
          <a:p>
            <a:r>
              <a:rPr lang="en-US">
                <a:cs typeface="Calibri"/>
              </a:rPr>
              <a:t>UCDavis E-flows – did an assessment from reference-quality status</a:t>
            </a:r>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Reference-quality streamgages are those judged to be largely free of human alterations to flow, whereas nonreference quality streamgages may have substantial human alterations to flow (Falcone et al, 2010).  All streamgages were screened and categorized as either reference quality or nonreference quality by calculating a hydrologic disturbance index (</a:t>
            </a:r>
            <a:r>
              <a:rPr lang="en-US" i="1">
                <a:solidFill>
                  <a:srgbClr val="FF0000"/>
                </a:solidFill>
              </a:rPr>
              <a:t>presence of dams, change in reservoir storage, number of canals, road density, proximity to major pollutant discharge site, estimates of water withdrawals, and fragmentation of undeveloped land</a:t>
            </a:r>
            <a:r>
              <a:rPr lang="en-US" i="1"/>
              <a:t>), reviewing historical digital maps and imagery for evidence of hydrologic alteration and human activity, and reviewing comments in USGS annual water data reports for information on regulation or diversions. (Kiang et al, 2013)</a:t>
            </a:r>
          </a:p>
          <a:p>
            <a:endParaRPr lang="en-US">
              <a:cs typeface="Calibri"/>
            </a:endParaRPr>
          </a:p>
        </p:txBody>
      </p:sp>
      <p:sp>
        <p:nvSpPr>
          <p:cNvPr id="4" name="Slide Number Placeholder 3"/>
          <p:cNvSpPr>
            <a:spLocks noGrp="1"/>
          </p:cNvSpPr>
          <p:nvPr>
            <p:ph type="sldNum" sz="quarter" idx="5"/>
          </p:nvPr>
        </p:nvSpPr>
        <p:spPr/>
        <p:txBody>
          <a:bodyPr/>
          <a:lstStyle/>
          <a:p>
            <a:fld id="{3AE6651B-9AFF-46DD-BDC3-7613B5E2C7EA}" type="slidenum">
              <a:rPr lang="en-US" smtClean="0"/>
              <a:t>31</a:t>
            </a:fld>
            <a:endParaRPr lang="en-US"/>
          </a:p>
        </p:txBody>
      </p:sp>
    </p:spTree>
    <p:extLst>
      <p:ext uri="{BB962C8B-B14F-4D97-AF65-F5344CB8AC3E}">
        <p14:creationId xmlns:p14="http://schemas.microsoft.com/office/powerpoint/2010/main" val="112190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Problem: there are xx partial HUC 6 that are OR, NV, or AZ watersheds (mostly NV).  No CA e-flows available – need to review separately</a:t>
            </a:r>
          </a:p>
          <a:p>
            <a:r>
              <a:rPr lang="en-US" err="1"/>
              <a:t>eFlows</a:t>
            </a:r>
            <a:r>
              <a:rPr lang="en-US"/>
              <a:t> reference gages &gt;&gt; Gages II reference gages</a:t>
            </a:r>
          </a:p>
        </p:txBody>
      </p:sp>
      <p:sp>
        <p:nvSpPr>
          <p:cNvPr id="4" name="Slide Number Placeholder 3"/>
          <p:cNvSpPr>
            <a:spLocks noGrp="1"/>
          </p:cNvSpPr>
          <p:nvPr>
            <p:ph type="sldNum" sz="quarter" idx="5"/>
          </p:nvPr>
        </p:nvSpPr>
        <p:spPr/>
        <p:txBody>
          <a:bodyPr/>
          <a:lstStyle/>
          <a:p>
            <a:fld id="{3AE6651B-9AFF-46DD-BDC3-7613B5E2C7EA}" type="slidenum">
              <a:rPr lang="en-US" smtClean="0"/>
              <a:t>32</a:t>
            </a:fld>
            <a:endParaRPr lang="en-US"/>
          </a:p>
        </p:txBody>
      </p:sp>
    </p:spTree>
    <p:extLst>
      <p:ext uri="{BB962C8B-B14F-4D97-AF65-F5344CB8AC3E}">
        <p14:creationId xmlns:p14="http://schemas.microsoft.com/office/powerpoint/2010/main" val="2012550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Problem: there are xx partial HUC 6 that are OR, NV, or AZ watersheds (mostly NV).  No CA e-flows available – need to review separately</a:t>
            </a:r>
          </a:p>
        </p:txBody>
      </p:sp>
      <p:sp>
        <p:nvSpPr>
          <p:cNvPr id="4" name="Slide Number Placeholder 3"/>
          <p:cNvSpPr>
            <a:spLocks noGrp="1"/>
          </p:cNvSpPr>
          <p:nvPr>
            <p:ph type="sldNum" sz="quarter" idx="5"/>
          </p:nvPr>
        </p:nvSpPr>
        <p:spPr/>
        <p:txBody>
          <a:bodyPr/>
          <a:lstStyle/>
          <a:p>
            <a:fld id="{3AE6651B-9AFF-46DD-BDC3-7613B5E2C7EA}" type="slidenum">
              <a:rPr lang="en-US" smtClean="0"/>
              <a:t>34</a:t>
            </a:fld>
            <a:endParaRPr lang="en-US"/>
          </a:p>
        </p:txBody>
      </p:sp>
    </p:spTree>
    <p:extLst>
      <p:ext uri="{BB962C8B-B14F-4D97-AF65-F5344CB8AC3E}">
        <p14:creationId xmlns:p14="http://schemas.microsoft.com/office/powerpoint/2010/main" val="2143487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a:r>
              <a:rPr lang="en-US" sz="2000" i="1">
                <a:solidFill>
                  <a:srgbClr val="FF0000"/>
                </a:solidFill>
              </a:rPr>
              <a:t>How to weight different water quality measurements (and their respective data collection frequencies)?</a:t>
            </a:r>
          </a:p>
          <a:p>
            <a:pPr marL="0" lvl="2"/>
            <a:endParaRPr lang="en-US" sz="1200" kern="1200">
              <a:solidFill>
                <a:schemeClr val="tx1"/>
              </a:solidFill>
              <a:effectLst/>
              <a:latin typeface="+mn-lt"/>
              <a:ea typeface="+mn-ea"/>
              <a:cs typeface="+mn-cs"/>
            </a:endParaRPr>
          </a:p>
          <a:p>
            <a:pPr marL="0" lvl="2"/>
            <a:r>
              <a:rPr lang="en-US" sz="1200" kern="1200">
                <a:solidFill>
                  <a:schemeClr val="tx1"/>
                </a:solidFill>
                <a:effectLst/>
                <a:latin typeface="+mn-lt"/>
                <a:ea typeface="+mn-ea"/>
                <a:cs typeface="+mn-cs"/>
              </a:rPr>
              <a:t>map shows reference-condition bioassessment sites that are part of the California Stream Condition Index (CSCI) monitoring network. The CSCI is a statewide biological scoring tool that translates data about benthic macroinvertebrates (BMIs) found living in a stream into an overall measure of stream health.  Variables related to human activity (e.g., land use, road density) were used to classify monitoring sites as reference-condition (i.e., low-activity/least disturbed monitoring sites). The number of reference sites varied by region, with the highest concentrations of reference sites in mountainous regions (e.g., the Sierra Nevada, North Coast, and South Coast Mountains).  My understanding (with caution) is that these reference-condition sites serve as a basis against which to assess taxonomic completeness/biological condition at other, non-reference bioassessment sites. </a:t>
            </a:r>
          </a:p>
          <a:p>
            <a:pPr marL="0" lvl="2"/>
            <a:endParaRPr lang="en-US" sz="2000" i="1">
              <a:solidFill>
                <a:srgbClr val="FF0000"/>
              </a:solidFill>
            </a:endParaRPr>
          </a:p>
        </p:txBody>
      </p:sp>
      <p:sp>
        <p:nvSpPr>
          <p:cNvPr id="4" name="Slide Number Placeholder 3"/>
          <p:cNvSpPr>
            <a:spLocks noGrp="1"/>
          </p:cNvSpPr>
          <p:nvPr>
            <p:ph type="sldNum" sz="quarter" idx="5"/>
          </p:nvPr>
        </p:nvSpPr>
        <p:spPr/>
        <p:txBody>
          <a:bodyPr/>
          <a:lstStyle/>
          <a:p>
            <a:fld id="{3AE6651B-9AFF-46DD-BDC3-7613B5E2C7EA}" type="slidenum">
              <a:rPr lang="en-US" smtClean="0"/>
              <a:t>36</a:t>
            </a:fld>
            <a:endParaRPr lang="en-US"/>
          </a:p>
        </p:txBody>
      </p:sp>
    </p:spTree>
    <p:extLst>
      <p:ext uri="{BB962C8B-B14F-4D97-AF65-F5344CB8AC3E}">
        <p14:creationId xmlns:p14="http://schemas.microsoft.com/office/powerpoint/2010/main" val="2637580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Problem: </a:t>
            </a:r>
            <a:r>
              <a:rPr lang="en-US" dirty="0"/>
              <a:t>are some of these data already being included in our analyses? (example: are we using CSCI elsewhere in the same 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FF0000"/>
                </a:solidFill>
              </a:rPr>
              <a:t>How to weight different water quality measurements (and their respective data collection frequencies)?</a:t>
            </a:r>
          </a:p>
          <a:p>
            <a:endParaRPr lang="en-US" dirty="0"/>
          </a:p>
        </p:txBody>
      </p:sp>
      <p:sp>
        <p:nvSpPr>
          <p:cNvPr id="4" name="Slide Number Placeholder 3"/>
          <p:cNvSpPr>
            <a:spLocks noGrp="1"/>
          </p:cNvSpPr>
          <p:nvPr>
            <p:ph type="sldNum" sz="quarter" idx="5"/>
          </p:nvPr>
        </p:nvSpPr>
        <p:spPr/>
        <p:txBody>
          <a:bodyPr/>
          <a:lstStyle/>
          <a:p>
            <a:fld id="{3AE6651B-9AFF-46DD-BDC3-7613B5E2C7EA}" type="slidenum">
              <a:rPr lang="en-US" smtClean="0"/>
              <a:t>37</a:t>
            </a:fld>
            <a:endParaRPr lang="en-US"/>
          </a:p>
        </p:txBody>
      </p:sp>
    </p:spTree>
    <p:extLst>
      <p:ext uri="{BB962C8B-B14F-4D97-AF65-F5344CB8AC3E}">
        <p14:creationId xmlns:p14="http://schemas.microsoft.com/office/powerpoint/2010/main" val="3171962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38</a:t>
            </a:fld>
            <a:endParaRPr lang="en-US"/>
          </a:p>
        </p:txBody>
      </p:sp>
    </p:spTree>
    <p:extLst>
      <p:ext uri="{BB962C8B-B14F-4D97-AF65-F5344CB8AC3E}">
        <p14:creationId xmlns:p14="http://schemas.microsoft.com/office/powerpoint/2010/main" val="251948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r>
              <a:rPr lang="en-US" dirty="0"/>
              <a:t>Expiration date on personnel availability</a:t>
            </a:r>
          </a:p>
        </p:txBody>
      </p:sp>
      <p:sp>
        <p:nvSpPr>
          <p:cNvPr id="4" name="Slide Number Placeholder 3"/>
          <p:cNvSpPr>
            <a:spLocks noGrp="1"/>
          </p:cNvSpPr>
          <p:nvPr>
            <p:ph type="sldNum" sz="quarter" idx="5"/>
          </p:nvPr>
        </p:nvSpPr>
        <p:spPr/>
        <p:txBody>
          <a:bodyPr/>
          <a:lstStyle/>
          <a:p>
            <a:fld id="{3AE6651B-9AFF-46DD-BDC3-7613B5E2C7EA}" type="slidenum">
              <a:rPr lang="en-US" smtClean="0"/>
              <a:t>3</a:t>
            </a:fld>
            <a:endParaRPr lang="en-US"/>
          </a:p>
        </p:txBody>
      </p:sp>
    </p:spTree>
    <p:extLst>
      <p:ext uri="{BB962C8B-B14F-4D97-AF65-F5344CB8AC3E}">
        <p14:creationId xmlns:p14="http://schemas.microsoft.com/office/powerpoint/2010/main" val="1634985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Will use ECOSYSTEM </a:t>
            </a:r>
          </a:p>
        </p:txBody>
      </p:sp>
      <p:sp>
        <p:nvSpPr>
          <p:cNvPr id="4" name="Slide Number Placeholder 3"/>
          <p:cNvSpPr>
            <a:spLocks noGrp="1"/>
          </p:cNvSpPr>
          <p:nvPr>
            <p:ph type="sldNum" sz="quarter" idx="5"/>
          </p:nvPr>
        </p:nvSpPr>
        <p:spPr/>
        <p:txBody>
          <a:bodyPr/>
          <a:lstStyle/>
          <a:p>
            <a:fld id="{3AE6651B-9AFF-46DD-BDC3-7613B5E2C7EA}" type="slidenum">
              <a:rPr lang="en-US" smtClean="0"/>
              <a:t>39</a:t>
            </a:fld>
            <a:endParaRPr lang="en-US"/>
          </a:p>
        </p:txBody>
      </p:sp>
    </p:spTree>
    <p:extLst>
      <p:ext uri="{BB962C8B-B14F-4D97-AF65-F5344CB8AC3E}">
        <p14:creationId xmlns:p14="http://schemas.microsoft.com/office/powerpoint/2010/main" val="1425883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iGDE – the easiest method is “does the stream segment cross a wetlands Y/N”.  Does not consider</a:t>
            </a:r>
          </a:p>
        </p:txBody>
      </p:sp>
      <p:sp>
        <p:nvSpPr>
          <p:cNvPr id="4" name="Slide Number Placeholder 3"/>
          <p:cNvSpPr>
            <a:spLocks noGrp="1"/>
          </p:cNvSpPr>
          <p:nvPr>
            <p:ph type="sldNum" sz="quarter" idx="5"/>
          </p:nvPr>
        </p:nvSpPr>
        <p:spPr/>
        <p:txBody>
          <a:bodyPr/>
          <a:lstStyle/>
          <a:p>
            <a:fld id="{3AE6651B-9AFF-46DD-BDC3-7613B5E2C7EA}" type="slidenum">
              <a:rPr lang="en-US" smtClean="0"/>
              <a:t>40</a:t>
            </a:fld>
            <a:endParaRPr lang="en-US"/>
          </a:p>
        </p:txBody>
      </p:sp>
    </p:spTree>
    <p:extLst>
      <p:ext uri="{BB962C8B-B14F-4D97-AF65-F5344CB8AC3E}">
        <p14:creationId xmlns:p14="http://schemas.microsoft.com/office/powerpoint/2010/main" val="50913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Normal and Todd if they have stuff to add</a:t>
            </a:r>
          </a:p>
        </p:txBody>
      </p:sp>
      <p:sp>
        <p:nvSpPr>
          <p:cNvPr id="4" name="Slide Number Placeholder 3"/>
          <p:cNvSpPr>
            <a:spLocks noGrp="1"/>
          </p:cNvSpPr>
          <p:nvPr>
            <p:ph type="sldNum" sz="quarter" idx="5"/>
          </p:nvPr>
        </p:nvSpPr>
        <p:spPr/>
        <p:txBody>
          <a:bodyPr/>
          <a:lstStyle/>
          <a:p>
            <a:fld id="{3AE6651B-9AFF-46DD-BDC3-7613B5E2C7EA}" type="slidenum">
              <a:rPr lang="en-US" smtClean="0"/>
              <a:t>41</a:t>
            </a:fld>
            <a:endParaRPr lang="en-US"/>
          </a:p>
        </p:txBody>
      </p:sp>
    </p:spTree>
    <p:extLst>
      <p:ext uri="{BB962C8B-B14F-4D97-AF65-F5344CB8AC3E}">
        <p14:creationId xmlns:p14="http://schemas.microsoft.com/office/powerpoint/2010/main" val="3387978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Normal and Todd if they have stuff to add</a:t>
            </a:r>
          </a:p>
          <a:p>
            <a:r>
              <a:rPr lang="en-US"/>
              <a:t>Crop Typing – Todd send link DWR atlas </a:t>
            </a:r>
          </a:p>
        </p:txBody>
      </p:sp>
      <p:sp>
        <p:nvSpPr>
          <p:cNvPr id="4" name="Slide Number Placeholder 3"/>
          <p:cNvSpPr>
            <a:spLocks noGrp="1"/>
          </p:cNvSpPr>
          <p:nvPr>
            <p:ph type="sldNum" sz="quarter" idx="5"/>
          </p:nvPr>
        </p:nvSpPr>
        <p:spPr/>
        <p:txBody>
          <a:bodyPr/>
          <a:lstStyle/>
          <a:p>
            <a:fld id="{3AE6651B-9AFF-46DD-BDC3-7613B5E2C7EA}" type="slidenum">
              <a:rPr lang="en-US" smtClean="0"/>
              <a:t>42</a:t>
            </a:fld>
            <a:endParaRPr lang="en-US"/>
          </a:p>
        </p:txBody>
      </p:sp>
    </p:spTree>
    <p:extLst>
      <p:ext uri="{BB962C8B-B14F-4D97-AF65-F5344CB8AC3E}">
        <p14:creationId xmlns:p14="http://schemas.microsoft.com/office/powerpoint/2010/main" val="936849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 gages, along with rain gages, close to or within burned watersheds are essential both</a:t>
            </a:r>
            <a:r>
              <a:rPr lang="en-US" b="1" dirty="0"/>
              <a:t> </a:t>
            </a:r>
            <a:r>
              <a:rPr lang="en-US" dirty="0"/>
              <a:t>to monitor and determine the runoff response necessary to forecast flood conditions. </a:t>
            </a:r>
            <a:r>
              <a:rPr lang="en-US" b="1" dirty="0"/>
              <a:t>Because headwater basins are highly compartmentalized and because regression-based interpolations are often not valid options, the ability to predict and manage risk in the aftermath of forest fire, mortality, or intense timber management could be dramatically improved with more stream gages </a:t>
            </a:r>
            <a:r>
              <a:rPr lang="en-US" dirty="0"/>
              <a:t>that could be either temporary or permanent, especially if coupled with meteorological sensors.</a:t>
            </a:r>
            <a:r>
              <a:rPr lang="en-US" b="1" dirty="0"/>
              <a:t> </a:t>
            </a:r>
          </a:p>
          <a:p>
            <a:endParaRPr lang="en-US" b="1" dirty="0"/>
          </a:p>
          <a:p>
            <a:r>
              <a:rPr lang="en-US" dirty="0"/>
              <a:t>Although flood and debris flow risk may diminish as disturbed watersheds recover; to monitor and predict changes in ecosystem and water supply at landscape scales over decades, a dense network of permanent and temporary gages is needed to establish baseline relationships between precipitation and runoff and to monitor or predict hydrologic change (including real-time flood risk) due to changes in vegetation management, fire, or climate</a:t>
            </a:r>
          </a:p>
        </p:txBody>
      </p:sp>
      <p:sp>
        <p:nvSpPr>
          <p:cNvPr id="4" name="Slide Number Placeholder 3"/>
          <p:cNvSpPr>
            <a:spLocks noGrp="1"/>
          </p:cNvSpPr>
          <p:nvPr>
            <p:ph type="sldNum" sz="quarter" idx="5"/>
          </p:nvPr>
        </p:nvSpPr>
        <p:spPr/>
        <p:txBody>
          <a:bodyPr/>
          <a:lstStyle/>
          <a:p>
            <a:fld id="{3AE6651B-9AFF-46DD-BDC3-7613B5E2C7EA}" type="slidenum">
              <a:rPr lang="en-US" smtClean="0"/>
              <a:t>43</a:t>
            </a:fld>
            <a:endParaRPr lang="en-US"/>
          </a:p>
        </p:txBody>
      </p:sp>
    </p:spTree>
    <p:extLst>
      <p:ext uri="{BB962C8B-B14F-4D97-AF65-F5344CB8AC3E}">
        <p14:creationId xmlns:p14="http://schemas.microsoft.com/office/powerpoint/2010/main" val="3910255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44</a:t>
            </a:fld>
            <a:endParaRPr lang="en-US"/>
          </a:p>
        </p:txBody>
      </p:sp>
    </p:spTree>
    <p:extLst>
      <p:ext uri="{BB962C8B-B14F-4D97-AF65-F5344CB8AC3E}">
        <p14:creationId xmlns:p14="http://schemas.microsoft.com/office/powerpoint/2010/main" val="1537195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weight equation allows throwing everything into a single analysis.  Could consider each of the 4 priorities separately OR mash everything up.  Mashing is more complex due to large # of parameters.  Be wary of double-counting (e.g. FloodMAR is in Flood or Water Supply, but not both, unless downweighted), and correlations.  </a:t>
            </a:r>
          </a:p>
        </p:txBody>
      </p:sp>
      <p:sp>
        <p:nvSpPr>
          <p:cNvPr id="4" name="Slide Number Placeholder 3"/>
          <p:cNvSpPr>
            <a:spLocks noGrp="1"/>
          </p:cNvSpPr>
          <p:nvPr>
            <p:ph type="sldNum" sz="quarter" idx="5"/>
          </p:nvPr>
        </p:nvSpPr>
        <p:spPr/>
        <p:txBody>
          <a:bodyPr/>
          <a:lstStyle/>
          <a:p>
            <a:fld id="{3AE6651B-9AFF-46DD-BDC3-7613B5E2C7EA}" type="slidenum">
              <a:rPr lang="en-US" smtClean="0"/>
              <a:t>46</a:t>
            </a:fld>
            <a:endParaRPr lang="en-US"/>
          </a:p>
        </p:txBody>
      </p:sp>
    </p:spTree>
    <p:extLst>
      <p:ext uri="{BB962C8B-B14F-4D97-AF65-F5344CB8AC3E}">
        <p14:creationId xmlns:p14="http://schemas.microsoft.com/office/powerpoint/2010/main" val="2070737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solidFill>
                  <a:srgbClr val="FF0000"/>
                </a:solidFill>
              </a:rPr>
              <a:t>Is “Managing for Multiple Benefits” inherently at odds with  “Ecosystem” Priorities?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rgbClr val="FF0000"/>
              </a:solidFill>
            </a:endParaRPr>
          </a:p>
          <a:p>
            <a:r>
              <a:rPr lang="en-US" sz="1200"/>
              <a:t>Should we “bin” the ranking – e.g. reserve high priority slots for each of the criteria in addition to combined rankings?  (Composite AND Individual Priorities</a:t>
            </a:r>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47</a:t>
            </a:fld>
            <a:endParaRPr lang="en-US"/>
          </a:p>
        </p:txBody>
      </p:sp>
    </p:spTree>
    <p:extLst>
      <p:ext uri="{BB962C8B-B14F-4D97-AF65-F5344CB8AC3E}">
        <p14:creationId xmlns:p14="http://schemas.microsoft.com/office/powerpoint/2010/main" val="37100729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should distribute criteria, weights, and a preliminary analysis to the TAC.  This is not a complete list of criteria.  </a:t>
            </a:r>
          </a:p>
          <a:p>
            <a:endParaRPr lang="en-US"/>
          </a:p>
          <a:p>
            <a:r>
              <a:rPr lang="en-US" i="1"/>
              <a:t>Is mashing it up even appropriate for a public document?  Danger of boxing in to single metric.</a:t>
            </a:r>
          </a:p>
        </p:txBody>
      </p:sp>
      <p:sp>
        <p:nvSpPr>
          <p:cNvPr id="4" name="Slide Number Placeholder 3"/>
          <p:cNvSpPr>
            <a:spLocks noGrp="1"/>
          </p:cNvSpPr>
          <p:nvPr>
            <p:ph type="sldNum" sz="quarter" idx="5"/>
          </p:nvPr>
        </p:nvSpPr>
        <p:spPr/>
        <p:txBody>
          <a:bodyPr/>
          <a:lstStyle/>
          <a:p>
            <a:fld id="{3AE6651B-9AFF-46DD-BDC3-7613B5E2C7EA}" type="slidenum">
              <a:rPr lang="en-US" smtClean="0"/>
              <a:t>48</a:t>
            </a:fld>
            <a:endParaRPr lang="en-US"/>
          </a:p>
        </p:txBody>
      </p:sp>
    </p:spTree>
    <p:extLst>
      <p:ext uri="{BB962C8B-B14F-4D97-AF65-F5344CB8AC3E}">
        <p14:creationId xmlns:p14="http://schemas.microsoft.com/office/powerpoint/2010/main" val="3077469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r>
              <a:rPr lang="en-US" sz="2000" i="1">
                <a:solidFill>
                  <a:srgbClr val="FF0000"/>
                </a:solidFill>
              </a:rPr>
              <a:t>Is “Managing for Multiple Benefits” inherently at odds with  “Ecosystem” Priorities?</a:t>
            </a:r>
          </a:p>
          <a:p>
            <a:pPr marL="0" lvl="1" indent="0">
              <a:buNone/>
            </a:pPr>
            <a:endParaRPr lang="en-US" sz="2000" i="1">
              <a:solidFill>
                <a:srgbClr val="FF0000"/>
              </a:solidFill>
            </a:endParaRPr>
          </a:p>
          <a:p>
            <a:pPr marL="0" lvl="1" indent="0">
              <a:buNone/>
            </a:pPr>
            <a:r>
              <a:rPr lang="en-US" sz="2000" i="1">
                <a:solidFill>
                  <a:srgbClr val="FF0000"/>
                </a:solidFill>
              </a:rPr>
              <a:t>Are some of the input criteria correlated, and if so, should we change the relative weighting? </a:t>
            </a:r>
          </a:p>
          <a:p>
            <a:pPr marL="0" lvl="1" indent="0">
              <a:buNone/>
            </a:pPr>
            <a:endParaRPr lang="en-US" sz="2000" i="1">
              <a:solidFill>
                <a:srgbClr val="FF0000"/>
              </a:solidFill>
            </a:endParaRPr>
          </a:p>
          <a:p>
            <a:pPr marL="0" lvl="1" indent="0">
              <a:buNone/>
            </a:pPr>
            <a:r>
              <a:rPr lang="en-US" sz="2000"/>
              <a:t>Are ephemeral streams in the scope of a stream gaging plan if that are dry and flashy, or is that a different monitoring effort?</a:t>
            </a:r>
          </a:p>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49</a:t>
            </a:fld>
            <a:endParaRPr lang="en-US"/>
          </a:p>
        </p:txBody>
      </p:sp>
    </p:spTree>
    <p:extLst>
      <p:ext uri="{BB962C8B-B14F-4D97-AF65-F5344CB8AC3E}">
        <p14:creationId xmlns:p14="http://schemas.microsoft.com/office/powerpoint/2010/main" val="1825312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t>This is a 2-part question: which data are we using and how are we going to use it?</a:t>
            </a:r>
          </a:p>
          <a:p>
            <a:endParaRPr lang="en-US" b="0" i="0" u="none" strike="noStrike"/>
          </a:p>
          <a:p>
            <a:r>
              <a:rPr lang="en-US" b="0" i="0" u="none" strike="noStrike"/>
              <a:t>We are still gathering and assessing resources AND developing spatial representations</a:t>
            </a:r>
          </a:p>
          <a:p>
            <a:endParaRPr lang="en-US" b="0" i="0" u="none" strike="noStrike"/>
          </a:p>
          <a:p>
            <a:r>
              <a:rPr lang="en-US" b="0" i="0" u="none" strike="noStrike"/>
              <a:t>Ranking: how to assign values to data, how to combine the data; binning data (reserve some for unimpaired/pristine/reference, and others for high-value)</a:t>
            </a:r>
          </a:p>
          <a:p>
            <a:r>
              <a:rPr lang="en-US" b="0" i="0" u="none" strike="noStrike"/>
              <a:t>Issues where, exactly, to gage may be part of implementation … e.g. reactivate.</a:t>
            </a:r>
          </a:p>
          <a:p>
            <a:r>
              <a:rPr lang="en-US" b="0" i="0" u="none" strike="noStrike"/>
              <a:t>Scenarios may be run to show the current coverage of existing gages.  </a:t>
            </a:r>
          </a:p>
          <a:p>
            <a:endParaRPr lang="en-US">
              <a:cs typeface="Calibri"/>
            </a:endParaRPr>
          </a:p>
        </p:txBody>
      </p:sp>
      <p:sp>
        <p:nvSpPr>
          <p:cNvPr id="4" name="Slide Number Placeholder 3"/>
          <p:cNvSpPr>
            <a:spLocks noGrp="1"/>
          </p:cNvSpPr>
          <p:nvPr>
            <p:ph type="sldNum" sz="quarter" idx="10"/>
          </p:nvPr>
        </p:nvSpPr>
        <p:spPr/>
        <p:txBody>
          <a:bodyPr/>
          <a:lstStyle/>
          <a:p>
            <a:fld id="{44C5D678-254E-4546-BF30-490F063287D2}" type="slidenum">
              <a:rPr lang="en-US" smtClean="0"/>
              <a:pPr/>
              <a:t>4</a:t>
            </a:fld>
            <a:endParaRPr lang="en-US"/>
          </a:p>
        </p:txBody>
      </p:sp>
    </p:spTree>
    <p:extLst>
      <p:ext uri="{BB962C8B-B14F-4D97-AF65-F5344CB8AC3E}">
        <p14:creationId xmlns:p14="http://schemas.microsoft.com/office/powerpoint/2010/main" val="1392588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incomplete list</a:t>
            </a:r>
          </a:p>
        </p:txBody>
      </p:sp>
      <p:sp>
        <p:nvSpPr>
          <p:cNvPr id="4" name="Slide Number Placeholder 3"/>
          <p:cNvSpPr>
            <a:spLocks noGrp="1"/>
          </p:cNvSpPr>
          <p:nvPr>
            <p:ph type="sldNum" sz="quarter" idx="5"/>
          </p:nvPr>
        </p:nvSpPr>
        <p:spPr/>
        <p:txBody>
          <a:bodyPr/>
          <a:lstStyle/>
          <a:p>
            <a:fld id="{3AE6651B-9AFF-46DD-BDC3-7613B5E2C7EA}" type="slidenum">
              <a:rPr lang="en-US" smtClean="0"/>
              <a:t>51</a:t>
            </a:fld>
            <a:endParaRPr lang="en-US"/>
          </a:p>
        </p:txBody>
      </p:sp>
    </p:spTree>
    <p:extLst>
      <p:ext uri="{BB962C8B-B14F-4D97-AF65-F5344CB8AC3E}">
        <p14:creationId xmlns:p14="http://schemas.microsoft.com/office/powerpoint/2010/main" val="3066785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Highlights are HWP areas</a:t>
            </a:r>
          </a:p>
        </p:txBody>
      </p:sp>
      <p:sp>
        <p:nvSpPr>
          <p:cNvPr id="4" name="Slide Number Placeholder 3"/>
          <p:cNvSpPr>
            <a:spLocks noGrp="1"/>
          </p:cNvSpPr>
          <p:nvPr>
            <p:ph type="sldNum" sz="quarter" idx="5"/>
          </p:nvPr>
        </p:nvSpPr>
        <p:spPr/>
        <p:txBody>
          <a:bodyPr/>
          <a:lstStyle/>
          <a:p>
            <a:fld id="{3AE6651B-9AFF-46DD-BDC3-7613B5E2C7EA}" type="slidenum">
              <a:rPr lang="en-US" smtClean="0"/>
              <a:t>5</a:t>
            </a:fld>
            <a:endParaRPr lang="en-US"/>
          </a:p>
        </p:txBody>
      </p:sp>
    </p:spTree>
    <p:extLst>
      <p:ext uri="{BB962C8B-B14F-4D97-AF65-F5344CB8AC3E}">
        <p14:creationId xmlns:p14="http://schemas.microsoft.com/office/powerpoint/2010/main" val="2605740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not doing a comprehensive gage inventory, building a database, etc.</a:t>
            </a:r>
          </a:p>
        </p:txBody>
      </p:sp>
      <p:sp>
        <p:nvSpPr>
          <p:cNvPr id="4" name="Slide Number Placeholder 3"/>
          <p:cNvSpPr>
            <a:spLocks noGrp="1"/>
          </p:cNvSpPr>
          <p:nvPr>
            <p:ph type="sldNum" sz="quarter" idx="5"/>
          </p:nvPr>
        </p:nvSpPr>
        <p:spPr/>
        <p:txBody>
          <a:bodyPr/>
          <a:lstStyle/>
          <a:p>
            <a:fld id="{3AE6651B-9AFF-46DD-BDC3-7613B5E2C7EA}" type="slidenum">
              <a:rPr lang="en-US" smtClean="0"/>
              <a:t>6</a:t>
            </a:fld>
            <a:endParaRPr lang="en-US"/>
          </a:p>
        </p:txBody>
      </p:sp>
    </p:spTree>
    <p:extLst>
      <p:ext uri="{BB962C8B-B14F-4D97-AF65-F5344CB8AC3E}">
        <p14:creationId xmlns:p14="http://schemas.microsoft.com/office/powerpoint/2010/main" val="144589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E6651B-9AFF-46DD-BDC3-7613B5E2C7EA}" type="slidenum">
              <a:rPr lang="en-US" smtClean="0"/>
              <a:t>7</a:t>
            </a:fld>
            <a:endParaRPr lang="en-US"/>
          </a:p>
        </p:txBody>
      </p:sp>
    </p:spTree>
    <p:extLst>
      <p:ext uri="{BB962C8B-B14F-4D97-AF65-F5344CB8AC3E}">
        <p14:creationId xmlns:p14="http://schemas.microsoft.com/office/powerpoint/2010/main" val="596704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E6651B-9AFF-46DD-BDC3-7613B5E2C7EA}" type="slidenum">
              <a:rPr lang="en-US" smtClean="0"/>
              <a:t>8</a:t>
            </a:fld>
            <a:endParaRPr lang="en-US"/>
          </a:p>
        </p:txBody>
      </p:sp>
    </p:spTree>
    <p:extLst>
      <p:ext uri="{BB962C8B-B14F-4D97-AF65-F5344CB8AC3E}">
        <p14:creationId xmlns:p14="http://schemas.microsoft.com/office/powerpoint/2010/main" val="1405233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INITIAL CONCEPTUAL MODEL.  Val – I was not involved with these discussions!  </a:t>
            </a:r>
          </a:p>
        </p:txBody>
      </p:sp>
      <p:sp>
        <p:nvSpPr>
          <p:cNvPr id="4" name="Slide Number Placeholder 3"/>
          <p:cNvSpPr>
            <a:spLocks noGrp="1"/>
          </p:cNvSpPr>
          <p:nvPr>
            <p:ph type="sldNum" sz="quarter" idx="5"/>
          </p:nvPr>
        </p:nvSpPr>
        <p:spPr/>
        <p:txBody>
          <a:bodyPr/>
          <a:lstStyle/>
          <a:p>
            <a:fld id="{3AE6651B-9AFF-46DD-BDC3-7613B5E2C7EA}" type="slidenum">
              <a:rPr lang="en-US" smtClean="0"/>
              <a:t>12</a:t>
            </a:fld>
            <a:endParaRPr lang="en-US"/>
          </a:p>
        </p:txBody>
      </p:sp>
    </p:spTree>
    <p:extLst>
      <p:ext uri="{BB962C8B-B14F-4D97-AF65-F5344CB8AC3E}">
        <p14:creationId xmlns:p14="http://schemas.microsoft.com/office/powerpoint/2010/main" val="19513127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dirty="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9A699-0277-4766-87B2-E62E7E7C6D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88EDA-BD86-42B4-92F0-57BFB8820D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0F59CB-5083-48DA-972B-BC27FBEBA4FE}"/>
              </a:ext>
            </a:extLst>
          </p:cNvPr>
          <p:cNvSpPr>
            <a:spLocks noGrp="1"/>
          </p:cNvSpPr>
          <p:nvPr>
            <p:ph type="dt" sz="half" idx="10"/>
          </p:nvPr>
        </p:nvSpPr>
        <p:spPr/>
        <p:txBody>
          <a:bodyPr/>
          <a:lstStyle/>
          <a:p>
            <a:fld id="{6DC32B06-EF53-4EEE-829F-910210D56A24}" type="datetimeFigureOut">
              <a:rPr lang="en-US" smtClean="0"/>
              <a:t>6/10/2021</a:t>
            </a:fld>
            <a:endParaRPr lang="en-US"/>
          </a:p>
        </p:txBody>
      </p:sp>
      <p:sp>
        <p:nvSpPr>
          <p:cNvPr id="5" name="Footer Placeholder 4">
            <a:extLst>
              <a:ext uri="{FF2B5EF4-FFF2-40B4-BE49-F238E27FC236}">
                <a16:creationId xmlns:a16="http://schemas.microsoft.com/office/drawing/2014/main" id="{A1860085-CE40-4C2B-91DA-A038A73BD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68523-8D20-4691-8DE4-CFA0FABB6AD5}"/>
              </a:ext>
            </a:extLst>
          </p:cNvPr>
          <p:cNvSpPr>
            <a:spLocks noGrp="1"/>
          </p:cNvSpPr>
          <p:nvPr>
            <p:ph type="sldNum" sz="quarter" idx="12"/>
          </p:nvPr>
        </p:nvSpPr>
        <p:spPr/>
        <p:txBody>
          <a:bodyPr/>
          <a:lstStyle/>
          <a:p>
            <a:fld id="{96443546-1343-43E8-ADDB-4550D1505292}" type="slidenum">
              <a:rPr lang="en-US" smtClean="0"/>
              <a:t>‹#›</a:t>
            </a:fld>
            <a:endParaRPr lang="en-US"/>
          </a:p>
        </p:txBody>
      </p:sp>
    </p:spTree>
    <p:extLst>
      <p:ext uri="{BB962C8B-B14F-4D97-AF65-F5344CB8AC3E}">
        <p14:creationId xmlns:p14="http://schemas.microsoft.com/office/powerpoint/2010/main" val="2888767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cap="none" baseline="0"/>
            </a:lvl1p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6/10/2021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6/10/2021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6/10/2021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6/10/2021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txStyles>
    <p:titleStyle>
      <a:lvl1pPr algn="ctr" defTabSz="914400" rtl="0" eaLnBrk="1" latinLnBrk="0" hangingPunct="1">
        <a:lnSpc>
          <a:spcPct val="90000"/>
        </a:lnSpc>
        <a:spcBef>
          <a:spcPct val="0"/>
        </a:spcBef>
        <a:buNone/>
        <a:defRPr sz="3600" kern="1200" cap="none"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2.png"/><Relationship Id="rId7"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16.jpeg"/><Relationship Id="rId5" Type="http://schemas.openxmlformats.org/officeDocument/2006/relationships/image" Target="../media/image19.png"/><Relationship Id="rId4" Type="http://schemas.openxmlformats.org/officeDocument/2006/relationships/image" Target="../media/image18.jpeg"/><Relationship Id="rId9"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hyperlink" Target="https://onlinelibrary.wiley.com/doi/full/10.1111/fwb.13058"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package" Target="../embeddings/Microsoft_Excel_Worksheet.xlsx"/></Relationships>
</file>

<file path=ppt/slides/_rels/slide35.xml.rels><?xml version="1.0" encoding="UTF-8" standalone="yes"?>
<Relationships xmlns="http://schemas.openxmlformats.org/package/2006/relationships"><Relationship Id="rId3" Type="http://schemas.openxmlformats.org/officeDocument/2006/relationships/hyperlink" Target="https://mywaterquality.ca.gov/monitoring_council/healthy_watersheds/assessment.html" TargetMode="External"/><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hyperlink" Target="https://indicators.ucdavis.edu/cwip/data/downloa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hyperlink" Target="https://indicators.ucdavis.edu/cwi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indicators.ucdavis.edu/cwip/" TargetMode="External"/><Relationship Id="rId3" Type="http://schemas.openxmlformats.org/officeDocument/2006/relationships/hyperlink" Target="http://www.codefornature.org/" TargetMode="External"/><Relationship Id="rId7" Type="http://schemas.openxmlformats.org/officeDocument/2006/relationships/hyperlink" Target="https://mywaterquality.ca.gov/monitoring_council/healthy_watersheds/assessment.html" TargetMode="External"/><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hyperlink" Target="https://eflows.ucdavis.edu/hydrology" TargetMode="External"/><Relationship Id="rId11" Type="http://schemas.openxmlformats.org/officeDocument/2006/relationships/hyperlink" Target="https://drinkingwatertool.communitywatercenter.org/data/" TargetMode="External"/><Relationship Id="rId5" Type="http://schemas.openxmlformats.org/officeDocument/2006/relationships/hyperlink" Target="https://onlinelibrary.wiley.com/doi/full/10.1111/fwb.13058" TargetMode="External"/><Relationship Id="rId10" Type="http://schemas.openxmlformats.org/officeDocument/2006/relationships/hyperlink" Target="https://casoilresource.lawr.ucdavis.edu/sagbi/" TargetMode="External"/><Relationship Id="rId4" Type="http://schemas.openxmlformats.org/officeDocument/2006/relationships/hyperlink" Target="https://doi.org/10.5066/F7HQ3XS4" TargetMode="External"/><Relationship Id="rId9" Type="http://schemas.openxmlformats.org/officeDocument/2006/relationships/hyperlink" Target="https://doi.org/10.3733/ca.v069n02p7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leginfo.legislature.ca.gov/faces/billTextClient.xhtml?bill_id=201920200SB1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internetofwater.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1"/>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useBgFill="1">
        <p:nvSpPr>
          <p:cNvPr id="33" name="Rectangle 35">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dy of water&#10;&#10;Description automatically generated">
            <a:extLst>
              <a:ext uri="{FF2B5EF4-FFF2-40B4-BE49-F238E27FC236}">
                <a16:creationId xmlns:a16="http://schemas.microsoft.com/office/drawing/2014/main" id="{BBFA9534-5F73-4378-BED7-B22B6D85C11B}"/>
              </a:ext>
            </a:extLst>
          </p:cNvPr>
          <p:cNvPicPr>
            <a:picLocks noChangeAspect="1"/>
          </p:cNvPicPr>
          <p:nvPr/>
        </p:nvPicPr>
        <p:blipFill rotWithShape="1">
          <a:blip r:embed="rId3">
            <a:alphaModFix amt="35000"/>
          </a:blip>
          <a:srcRect t="17399" b="7601"/>
          <a:stretch/>
        </p:blipFill>
        <p:spPr>
          <a:xfrm>
            <a:off x="20" y="10"/>
            <a:ext cx="12191980" cy="6857990"/>
          </a:xfrm>
          <a:prstGeom prst="rect">
            <a:avLst/>
          </a:prstGeom>
          <a:solidFill>
            <a:schemeClr val="accent2">
              <a:lumMod val="40000"/>
              <a:lumOff val="60000"/>
              <a:alpha val="0"/>
            </a:schemeClr>
          </a:solidFill>
        </p:spPr>
      </p:pic>
      <p:pic>
        <p:nvPicPr>
          <p:cNvPr id="34" name="Picture 37">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163C1A4-5ACB-47A6-9B9F-1ADF254B4C8A}"/>
              </a:ext>
            </a:extLst>
          </p:cNvPr>
          <p:cNvSpPr>
            <a:spLocks noGrp="1"/>
          </p:cNvSpPr>
          <p:nvPr>
            <p:ph type="ctrTitle"/>
          </p:nvPr>
        </p:nvSpPr>
        <p:spPr>
          <a:xfrm>
            <a:off x="864524" y="1300785"/>
            <a:ext cx="10291156" cy="2509213"/>
          </a:xfrm>
        </p:spPr>
        <p:txBody>
          <a:bodyPr>
            <a:normAutofit fontScale="90000"/>
          </a:bodyPr>
          <a:lstStyle/>
          <a:p>
            <a:pPr>
              <a:lnSpc>
                <a:spcPct val="120000"/>
              </a:lnSpc>
              <a:spcBef>
                <a:spcPts val="1200"/>
              </a:spcBef>
            </a:pPr>
            <a:r>
              <a:rPr lang="en-US" sz="5300" b="1" dirty="0">
                <a:solidFill>
                  <a:schemeClr val="accent1">
                    <a:lumMod val="50000"/>
                  </a:schemeClr>
                </a:solidFill>
                <a:latin typeface="Arial" panose="020B0604020202020204" pitchFamily="34" charset="0"/>
                <a:cs typeface="Arial" panose="020B0604020202020204" pitchFamily="34" charset="0"/>
              </a:rPr>
              <a:t>SB 19 Stream Gaging</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Overview and Tool Development Framework</a:t>
            </a:r>
          </a:p>
        </p:txBody>
      </p:sp>
      <p:sp>
        <p:nvSpPr>
          <p:cNvPr id="3" name="Subtitle 2">
            <a:extLst>
              <a:ext uri="{FF2B5EF4-FFF2-40B4-BE49-F238E27FC236}">
                <a16:creationId xmlns:a16="http://schemas.microsoft.com/office/drawing/2014/main" id="{43DAAF99-2076-4077-809F-6FF2F6D66496}"/>
              </a:ext>
            </a:extLst>
          </p:cNvPr>
          <p:cNvSpPr>
            <a:spLocks noGrp="1"/>
          </p:cNvSpPr>
          <p:nvPr>
            <p:ph type="subTitle" idx="1"/>
          </p:nvPr>
        </p:nvSpPr>
        <p:spPr>
          <a:xfrm>
            <a:off x="1751012" y="4579557"/>
            <a:ext cx="8689976" cy="1561805"/>
          </a:xfrm>
          <a:noFill/>
        </p:spPr>
        <p:txBody>
          <a:bodyPr vert="horz" lIns="91440" tIns="45720" rIns="91440" bIns="45720" rtlCol="0" anchor="t">
            <a:normAutofit/>
          </a:bodyPr>
          <a:lstStyle/>
          <a:p>
            <a:r>
              <a:rPr lang="en-US" dirty="0">
                <a:solidFill>
                  <a:schemeClr val="tx1">
                    <a:lumMod val="65000"/>
                    <a:lumOff val="35000"/>
                  </a:schemeClr>
                </a:solidFill>
                <a:latin typeface="Arial"/>
                <a:cs typeface="Arial"/>
              </a:rPr>
              <a:t>UC Berkeley and Internet of Water</a:t>
            </a:r>
          </a:p>
          <a:p>
            <a:r>
              <a:rPr lang="en-US" dirty="0">
                <a:solidFill>
                  <a:schemeClr val="tx1">
                    <a:lumMod val="65000"/>
                    <a:lumOff val="35000"/>
                  </a:schemeClr>
                </a:solidFill>
                <a:latin typeface="Arial" panose="020B0604020202020204" pitchFamily="34" charset="0"/>
                <a:cs typeface="Arial" panose="020B0604020202020204" pitchFamily="34" charset="0"/>
              </a:rPr>
              <a:t>June 2021</a:t>
            </a:r>
          </a:p>
        </p:txBody>
      </p:sp>
    </p:spTree>
    <p:extLst>
      <p:ext uri="{BB962C8B-B14F-4D97-AF65-F5344CB8AC3E}">
        <p14:creationId xmlns:p14="http://schemas.microsoft.com/office/powerpoint/2010/main" val="9971821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ABE3-B409-4E8E-8519-E9E0739CB4E5}"/>
              </a:ext>
            </a:extLst>
          </p:cNvPr>
          <p:cNvSpPr>
            <a:spLocks noGrp="1"/>
          </p:cNvSpPr>
          <p:nvPr>
            <p:ph type="title"/>
          </p:nvPr>
        </p:nvSpPr>
        <p:spPr>
          <a:xfrm>
            <a:off x="913775" y="618517"/>
            <a:ext cx="10364451" cy="851695"/>
          </a:xfrm>
        </p:spPr>
        <p:txBody>
          <a:bodyPr>
            <a:normAutofit/>
          </a:bodyPr>
          <a:lstStyle/>
          <a:p>
            <a:r>
              <a:rPr lang="en-US" dirty="0"/>
              <a:t>Internet of Water – Prioritization Ideas (VZ)</a:t>
            </a:r>
          </a:p>
        </p:txBody>
      </p:sp>
      <p:sp>
        <p:nvSpPr>
          <p:cNvPr id="3" name="Content Placeholder 2">
            <a:extLst>
              <a:ext uri="{FF2B5EF4-FFF2-40B4-BE49-F238E27FC236}">
                <a16:creationId xmlns:a16="http://schemas.microsoft.com/office/drawing/2014/main" id="{10461AFD-F3EC-4D59-92DA-A6429533353C}"/>
              </a:ext>
            </a:extLst>
          </p:cNvPr>
          <p:cNvSpPr>
            <a:spLocks noGrp="1"/>
          </p:cNvSpPr>
          <p:nvPr>
            <p:ph sz="quarter" idx="13"/>
          </p:nvPr>
        </p:nvSpPr>
        <p:spPr>
          <a:xfrm>
            <a:off x="913774" y="1691640"/>
            <a:ext cx="10363826" cy="4488180"/>
          </a:xfrm>
        </p:spPr>
        <p:txBody>
          <a:bodyPr>
            <a:normAutofit fontScale="85000" lnSpcReduction="10000"/>
          </a:bodyPr>
          <a:lstStyle/>
          <a:p>
            <a:r>
              <a:rPr lang="en-US" b="1" dirty="0"/>
              <a:t>Data Visualization</a:t>
            </a:r>
            <a:r>
              <a:rPr lang="en-US" dirty="0"/>
              <a:t>: Visualize input datasets for each of the major criteria</a:t>
            </a:r>
          </a:p>
          <a:p>
            <a:r>
              <a:rPr lang="en-US" b="1" dirty="0"/>
              <a:t>Integrate Gage Gap and Prioritization Analyze into Data Viz: </a:t>
            </a:r>
            <a:r>
              <a:rPr lang="en-US" dirty="0"/>
              <a:t>Port UC Berkeley code and/or results and composite scores?</a:t>
            </a:r>
          </a:p>
          <a:p>
            <a:r>
              <a:rPr lang="en-US" b="1" dirty="0"/>
              <a:t>Decision Support: </a:t>
            </a:r>
            <a:r>
              <a:rPr lang="en-US" dirty="0"/>
              <a:t>Give user the ability to turn on/off or possibly adjust scores</a:t>
            </a:r>
          </a:p>
          <a:p>
            <a:r>
              <a:rPr lang="en-US" b="1" dirty="0"/>
              <a:t>(prioritization) Data Management</a:t>
            </a:r>
          </a:p>
          <a:p>
            <a:pPr lvl="1"/>
            <a:r>
              <a:rPr lang="en-US" dirty="0"/>
              <a:t>Hosting input data layers -&gt; do we need to publish feature layers?</a:t>
            </a:r>
          </a:p>
          <a:p>
            <a:pPr lvl="1"/>
            <a:r>
              <a:rPr lang="en-US" dirty="0"/>
              <a:t>Native locations and how to automatically retrieve or update</a:t>
            </a:r>
          </a:p>
          <a:p>
            <a:pPr lvl="1"/>
            <a:r>
              <a:rPr lang="en-US" dirty="0"/>
              <a:t>Long-term requirement for maintenance of the site (transfer to SWRCB or DWR?)</a:t>
            </a:r>
          </a:p>
          <a:p>
            <a:r>
              <a:rPr lang="en-US" b="1" dirty="0"/>
              <a:t>Display current gage inventory (QA/</a:t>
            </a:r>
            <a:r>
              <a:rPr lang="en-US" b="1" dirty="0" err="1"/>
              <a:t>QC’d</a:t>
            </a:r>
            <a:r>
              <a:rPr lang="en-US" b="1" dirty="0"/>
              <a:t>)</a:t>
            </a:r>
          </a:p>
          <a:p>
            <a:pPr lvl="1"/>
            <a:r>
              <a:rPr lang="en-US" dirty="0"/>
              <a:t>discuss feasibility of displaying gages based on outside databases (CDEC/USGS) -&gt; note: this is much harder than it seems.</a:t>
            </a:r>
          </a:p>
          <a:p>
            <a:r>
              <a:rPr lang="en-US" b="1" dirty="0"/>
              <a:t>Tool outlives project and report: </a:t>
            </a:r>
            <a:r>
              <a:rPr lang="en-US" dirty="0"/>
              <a:t>hosted at data.ca.gov and updated</a:t>
            </a:r>
          </a:p>
          <a:p>
            <a:r>
              <a:rPr lang="en-US" i="1" dirty="0"/>
              <a:t>I may be suffering from a lack of imagination with Data Viz! </a:t>
            </a:r>
          </a:p>
        </p:txBody>
      </p:sp>
    </p:spTree>
    <p:extLst>
      <p:ext uri="{BB962C8B-B14F-4D97-AF65-F5344CB8AC3E}">
        <p14:creationId xmlns:p14="http://schemas.microsoft.com/office/powerpoint/2010/main" val="301963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ABE3-B409-4E8E-8519-E9E0739CB4E5}"/>
              </a:ext>
            </a:extLst>
          </p:cNvPr>
          <p:cNvSpPr>
            <a:spLocks noGrp="1"/>
          </p:cNvSpPr>
          <p:nvPr>
            <p:ph type="title"/>
          </p:nvPr>
        </p:nvSpPr>
        <p:spPr>
          <a:xfrm>
            <a:off x="913775" y="618517"/>
            <a:ext cx="10364451" cy="851695"/>
          </a:xfrm>
        </p:spPr>
        <p:txBody>
          <a:bodyPr>
            <a:normAutofit fontScale="90000"/>
          </a:bodyPr>
          <a:lstStyle/>
          <a:p>
            <a:r>
              <a:rPr lang="en-US" dirty="0"/>
              <a:t>Internet of Water – Steering Committee Ideas (doc review)</a:t>
            </a:r>
          </a:p>
        </p:txBody>
      </p:sp>
      <p:sp>
        <p:nvSpPr>
          <p:cNvPr id="3" name="Content Placeholder 2">
            <a:extLst>
              <a:ext uri="{FF2B5EF4-FFF2-40B4-BE49-F238E27FC236}">
                <a16:creationId xmlns:a16="http://schemas.microsoft.com/office/drawing/2014/main" id="{10461AFD-F3EC-4D59-92DA-A6429533353C}"/>
              </a:ext>
            </a:extLst>
          </p:cNvPr>
          <p:cNvSpPr>
            <a:spLocks noGrp="1"/>
          </p:cNvSpPr>
          <p:nvPr>
            <p:ph sz="quarter" idx="13"/>
          </p:nvPr>
        </p:nvSpPr>
        <p:spPr>
          <a:xfrm>
            <a:off x="913774" y="1851660"/>
            <a:ext cx="10363826" cy="3939539"/>
          </a:xfrm>
        </p:spPr>
        <p:txBody>
          <a:bodyPr>
            <a:normAutofit/>
          </a:bodyPr>
          <a:lstStyle/>
          <a:p>
            <a:pPr marL="0" indent="0">
              <a:buNone/>
            </a:pPr>
            <a:r>
              <a:rPr lang="en-US" dirty="0"/>
              <a:t>“Strengthen the Management of Stream Sensor Data”</a:t>
            </a:r>
          </a:p>
          <a:p>
            <a:pPr marL="457200" indent="-457200">
              <a:buAutoNum type="arabicPeriod"/>
            </a:pPr>
            <a:r>
              <a:rPr lang="en-US" i="1" dirty="0"/>
              <a:t>Publishing stream sensor metadata</a:t>
            </a:r>
          </a:p>
          <a:p>
            <a:pPr marL="457200" indent="-457200">
              <a:buAutoNum type="arabicPeriod"/>
            </a:pPr>
            <a:r>
              <a:rPr lang="en-US" i="1" dirty="0"/>
              <a:t>Linking stream sensor metadata to hydrographic data </a:t>
            </a:r>
          </a:p>
          <a:p>
            <a:pPr marL="457200" indent="-457200">
              <a:buAutoNum type="arabicPeriod"/>
            </a:pPr>
            <a:r>
              <a:rPr lang="en-US" i="1" dirty="0"/>
              <a:t>Process for stream-reach sensor prioritization </a:t>
            </a:r>
          </a:p>
          <a:p>
            <a:pPr marL="457200" indent="-457200">
              <a:buAutoNum type="arabicPeriod"/>
            </a:pPr>
            <a:r>
              <a:rPr lang="en-US" i="1" dirty="0"/>
              <a:t>Documentation</a:t>
            </a:r>
          </a:p>
        </p:txBody>
      </p:sp>
      <p:sp>
        <p:nvSpPr>
          <p:cNvPr id="4" name="Rectangle 3">
            <a:extLst>
              <a:ext uri="{FF2B5EF4-FFF2-40B4-BE49-F238E27FC236}">
                <a16:creationId xmlns:a16="http://schemas.microsoft.com/office/drawing/2014/main" id="{EF4A1DE9-C2BF-4D08-AC67-9533A878434E}"/>
              </a:ext>
            </a:extLst>
          </p:cNvPr>
          <p:cNvSpPr/>
          <p:nvPr/>
        </p:nvSpPr>
        <p:spPr>
          <a:xfrm>
            <a:off x="7418428" y="2407920"/>
            <a:ext cx="3668672" cy="646331"/>
          </a:xfrm>
          <a:prstGeom prst="rect">
            <a:avLst/>
          </a:prstGeom>
        </p:spPr>
        <p:txBody>
          <a:bodyPr wrap="square">
            <a:spAutoFit/>
          </a:bodyPr>
          <a:lstStyle/>
          <a:p>
            <a:r>
              <a:rPr lang="en-US" i="1" dirty="0">
                <a:solidFill>
                  <a:srgbClr val="FF0000"/>
                </a:solidFill>
              </a:rPr>
              <a:t>These are higher priorities for the steering committee than I realized - VZ</a:t>
            </a:r>
          </a:p>
        </p:txBody>
      </p:sp>
      <p:cxnSp>
        <p:nvCxnSpPr>
          <p:cNvPr id="6" name="Straight Arrow Connector 5">
            <a:extLst>
              <a:ext uri="{FF2B5EF4-FFF2-40B4-BE49-F238E27FC236}">
                <a16:creationId xmlns:a16="http://schemas.microsoft.com/office/drawing/2014/main" id="{AD115A9F-C533-4A28-83F9-66B1D16377D2}"/>
              </a:ext>
            </a:extLst>
          </p:cNvPr>
          <p:cNvCxnSpPr>
            <a:cxnSpLocks/>
            <a:stCxn id="4" idx="1"/>
          </p:cNvCxnSpPr>
          <p:nvPr/>
        </p:nvCxnSpPr>
        <p:spPr>
          <a:xfrm flipH="1" flipV="1">
            <a:off x="5196840" y="2575560"/>
            <a:ext cx="2221588" cy="155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4BAD9D-962C-4153-BA24-FFB8884B6202}"/>
              </a:ext>
            </a:extLst>
          </p:cNvPr>
          <p:cNvCxnSpPr>
            <a:cxnSpLocks/>
          </p:cNvCxnSpPr>
          <p:nvPr/>
        </p:nvCxnSpPr>
        <p:spPr>
          <a:xfrm flipH="1">
            <a:off x="6736080" y="2914886"/>
            <a:ext cx="617220" cy="139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00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0F57F9-D6FC-425C-93A9-33971AE55DA3}"/>
              </a:ext>
            </a:extLst>
          </p:cNvPr>
          <p:cNvSpPr/>
          <p:nvPr/>
        </p:nvSpPr>
        <p:spPr>
          <a:xfrm>
            <a:off x="3649362" y="2545493"/>
            <a:ext cx="1210963" cy="41189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Dan + CO</a:t>
            </a:r>
          </a:p>
        </p:txBody>
      </p:sp>
      <p:sp>
        <p:nvSpPr>
          <p:cNvPr id="6" name="Flowchart: Magnetic Disk 5">
            <a:extLst>
              <a:ext uri="{FF2B5EF4-FFF2-40B4-BE49-F238E27FC236}">
                <a16:creationId xmlns:a16="http://schemas.microsoft.com/office/drawing/2014/main" id="{0107260D-9F3A-40C4-B5D8-C09C388046A8}"/>
              </a:ext>
            </a:extLst>
          </p:cNvPr>
          <p:cNvSpPr/>
          <p:nvPr/>
        </p:nvSpPr>
        <p:spPr>
          <a:xfrm>
            <a:off x="856735" y="1573426"/>
            <a:ext cx="1524000" cy="667265"/>
          </a:xfrm>
          <a:prstGeom prst="flowChartMagneticDisk">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NWIS</a:t>
            </a:r>
          </a:p>
        </p:txBody>
      </p:sp>
      <p:sp>
        <p:nvSpPr>
          <p:cNvPr id="7" name="Flowchart: Magnetic Disk 6">
            <a:extLst>
              <a:ext uri="{FF2B5EF4-FFF2-40B4-BE49-F238E27FC236}">
                <a16:creationId xmlns:a16="http://schemas.microsoft.com/office/drawing/2014/main" id="{6C9CAF4D-E713-44F0-9FDC-18BE58537CA4}"/>
              </a:ext>
            </a:extLst>
          </p:cNvPr>
          <p:cNvSpPr/>
          <p:nvPr/>
        </p:nvSpPr>
        <p:spPr>
          <a:xfrm>
            <a:off x="856735" y="2782329"/>
            <a:ext cx="1524000" cy="667265"/>
          </a:xfrm>
          <a:prstGeom prst="flowChartMagneticDisk">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CDEC</a:t>
            </a:r>
          </a:p>
        </p:txBody>
      </p:sp>
      <p:sp>
        <p:nvSpPr>
          <p:cNvPr id="8" name="Flowchart: Magnetic Disk 7">
            <a:extLst>
              <a:ext uri="{FF2B5EF4-FFF2-40B4-BE49-F238E27FC236}">
                <a16:creationId xmlns:a16="http://schemas.microsoft.com/office/drawing/2014/main" id="{253381EC-5BFD-463C-BF0A-75E959172A23}"/>
              </a:ext>
            </a:extLst>
          </p:cNvPr>
          <p:cNvSpPr/>
          <p:nvPr/>
        </p:nvSpPr>
        <p:spPr>
          <a:xfrm>
            <a:off x="770238" y="650787"/>
            <a:ext cx="1524000" cy="66726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NOAA</a:t>
            </a:r>
          </a:p>
        </p:txBody>
      </p:sp>
      <p:pic>
        <p:nvPicPr>
          <p:cNvPr id="10" name="Graphic 9" descr="Document with solid fill">
            <a:extLst>
              <a:ext uri="{FF2B5EF4-FFF2-40B4-BE49-F238E27FC236}">
                <a16:creationId xmlns:a16="http://schemas.microsoft.com/office/drawing/2014/main" id="{31EDFDD1-D7E3-48AA-88AD-8FC3358AC6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660" y="3607061"/>
            <a:ext cx="914400" cy="914400"/>
          </a:xfrm>
          <a:prstGeom prst="rect">
            <a:avLst/>
          </a:prstGeom>
        </p:spPr>
      </p:pic>
      <p:pic>
        <p:nvPicPr>
          <p:cNvPr id="11" name="Graphic 10" descr="Document with solid fill">
            <a:extLst>
              <a:ext uri="{FF2B5EF4-FFF2-40B4-BE49-F238E27FC236}">
                <a16:creationId xmlns:a16="http://schemas.microsoft.com/office/drawing/2014/main" id="{907FD360-D128-43CD-A919-26B22C27FC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79849">
            <a:off x="945848" y="4640354"/>
            <a:ext cx="914400" cy="914400"/>
          </a:xfrm>
          <a:prstGeom prst="rect">
            <a:avLst/>
          </a:prstGeom>
        </p:spPr>
      </p:pic>
      <p:pic>
        <p:nvPicPr>
          <p:cNvPr id="12" name="Graphic 11" descr="Document with solid fill">
            <a:extLst>
              <a:ext uri="{FF2B5EF4-FFF2-40B4-BE49-F238E27FC236}">
                <a16:creationId xmlns:a16="http://schemas.microsoft.com/office/drawing/2014/main" id="{B4C09E20-9E2A-44F5-8103-74EFA0C104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876" y="4551405"/>
            <a:ext cx="914400" cy="914400"/>
          </a:xfrm>
          <a:prstGeom prst="rect">
            <a:avLst/>
          </a:prstGeom>
        </p:spPr>
      </p:pic>
      <p:pic>
        <p:nvPicPr>
          <p:cNvPr id="13" name="Graphic 12" descr="Document with solid fill">
            <a:extLst>
              <a:ext uri="{FF2B5EF4-FFF2-40B4-BE49-F238E27FC236}">
                <a16:creationId xmlns:a16="http://schemas.microsoft.com/office/drawing/2014/main" id="{DDD285A8-28E8-4E1D-AA79-41CB723F0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5276" y="3709086"/>
            <a:ext cx="914400" cy="914400"/>
          </a:xfrm>
          <a:prstGeom prst="rect">
            <a:avLst/>
          </a:prstGeom>
        </p:spPr>
      </p:pic>
      <p:sp>
        <p:nvSpPr>
          <p:cNvPr id="14" name="TextBox 13">
            <a:extLst>
              <a:ext uri="{FF2B5EF4-FFF2-40B4-BE49-F238E27FC236}">
                <a16:creationId xmlns:a16="http://schemas.microsoft.com/office/drawing/2014/main" id="{7B3D77BC-500F-44F8-9032-ADE9816D394F}"/>
              </a:ext>
            </a:extLst>
          </p:cNvPr>
          <p:cNvSpPr txBox="1"/>
          <p:nvPr/>
        </p:nvSpPr>
        <p:spPr>
          <a:xfrm>
            <a:off x="961213" y="5495749"/>
            <a:ext cx="1916801" cy="923330"/>
          </a:xfrm>
          <a:prstGeom prst="rect">
            <a:avLst/>
          </a:prstGeom>
          <a:noFill/>
        </p:spPr>
        <p:txBody>
          <a:bodyPr wrap="square" rtlCol="0">
            <a:spAutoFit/>
          </a:bodyPr>
          <a:lstStyle/>
          <a:p>
            <a:r>
              <a:rPr lang="en-US" dirty="0"/>
              <a:t>Other local/private/random providers</a:t>
            </a:r>
          </a:p>
        </p:txBody>
      </p:sp>
      <p:cxnSp>
        <p:nvCxnSpPr>
          <p:cNvPr id="16" name="Straight Arrow Connector 15">
            <a:extLst>
              <a:ext uri="{FF2B5EF4-FFF2-40B4-BE49-F238E27FC236}">
                <a16:creationId xmlns:a16="http://schemas.microsoft.com/office/drawing/2014/main" id="{DC06EB19-4BC9-4DFA-A9B0-841AF1159D58}"/>
              </a:ext>
            </a:extLst>
          </p:cNvPr>
          <p:cNvCxnSpPr>
            <a:stCxn id="8" idx="4"/>
          </p:cNvCxnSpPr>
          <p:nvPr/>
        </p:nvCxnSpPr>
        <p:spPr>
          <a:xfrm>
            <a:off x="2294238" y="984420"/>
            <a:ext cx="1429265" cy="1412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89E52-577B-44D2-8CBA-49D1BC82BD46}"/>
              </a:ext>
            </a:extLst>
          </p:cNvPr>
          <p:cNvCxnSpPr>
            <a:cxnSpLocks/>
            <a:stCxn id="6" idx="4"/>
          </p:cNvCxnSpPr>
          <p:nvPr/>
        </p:nvCxnSpPr>
        <p:spPr>
          <a:xfrm>
            <a:off x="2380735" y="1907059"/>
            <a:ext cx="1136822" cy="7048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C55E04-79F6-4031-890D-166A8B5B69A9}"/>
              </a:ext>
            </a:extLst>
          </p:cNvPr>
          <p:cNvCxnSpPr>
            <a:cxnSpLocks/>
            <a:stCxn id="7" idx="4"/>
          </p:cNvCxnSpPr>
          <p:nvPr/>
        </p:nvCxnSpPr>
        <p:spPr>
          <a:xfrm flipV="1">
            <a:off x="2380735" y="2826290"/>
            <a:ext cx="1194487" cy="289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D579A8E-B76C-4FB8-A22C-095EDE522F19}"/>
              </a:ext>
            </a:extLst>
          </p:cNvPr>
          <p:cNvCxnSpPr>
            <a:cxnSpLocks/>
          </p:cNvCxnSpPr>
          <p:nvPr/>
        </p:nvCxnSpPr>
        <p:spPr>
          <a:xfrm flipV="1">
            <a:off x="2759676" y="3059409"/>
            <a:ext cx="889686" cy="10048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6BB9879-7A23-4044-A9AA-1EF0BD972C96}"/>
              </a:ext>
            </a:extLst>
          </p:cNvPr>
          <p:cNvCxnSpPr>
            <a:cxnSpLocks/>
            <a:stCxn id="5" idx="3"/>
          </p:cNvCxnSpPr>
          <p:nvPr/>
        </p:nvCxnSpPr>
        <p:spPr>
          <a:xfrm flipV="1">
            <a:off x="4860325" y="2157438"/>
            <a:ext cx="300681" cy="5940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Flowchart: Punched Tape 27">
            <a:extLst>
              <a:ext uri="{FF2B5EF4-FFF2-40B4-BE49-F238E27FC236}">
                <a16:creationId xmlns:a16="http://schemas.microsoft.com/office/drawing/2014/main" id="{3C564937-70C5-45BA-9218-40EA4A9B8FA5}"/>
              </a:ext>
            </a:extLst>
          </p:cNvPr>
          <p:cNvSpPr/>
          <p:nvPr/>
        </p:nvSpPr>
        <p:spPr>
          <a:xfrm>
            <a:off x="5161005" y="650787"/>
            <a:ext cx="2228335" cy="1790975"/>
          </a:xfrm>
          <a:prstGeom prst="flowChartPunchedTap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Human-supervised-semiautomated process</a:t>
            </a:r>
          </a:p>
        </p:txBody>
      </p:sp>
      <p:sp>
        <p:nvSpPr>
          <p:cNvPr id="30" name="TextBox 29">
            <a:extLst>
              <a:ext uri="{FF2B5EF4-FFF2-40B4-BE49-F238E27FC236}">
                <a16:creationId xmlns:a16="http://schemas.microsoft.com/office/drawing/2014/main" id="{25A1313D-9C97-4688-9E3C-A667B8430842}"/>
              </a:ext>
            </a:extLst>
          </p:cNvPr>
          <p:cNvSpPr txBox="1"/>
          <p:nvPr/>
        </p:nvSpPr>
        <p:spPr>
          <a:xfrm>
            <a:off x="4926227" y="2587628"/>
            <a:ext cx="3627657" cy="3693319"/>
          </a:xfrm>
          <a:prstGeom prst="rect">
            <a:avLst/>
          </a:prstGeom>
          <a:noFill/>
        </p:spPr>
        <p:txBody>
          <a:bodyPr wrap="square" rtlCol="0">
            <a:spAutoFit/>
          </a:bodyPr>
          <a:lstStyle/>
          <a:p>
            <a:r>
              <a:rPr lang="en-US" b="1" dirty="0"/>
              <a:t>Deduplicates gages, storing by priority: </a:t>
            </a:r>
          </a:p>
          <a:p>
            <a:pPr marL="342900" indent="-342900">
              <a:buAutoNum type="arabicParenR"/>
            </a:pPr>
            <a:r>
              <a:rPr lang="en-US" dirty="0"/>
              <a:t>NWIS/NOAA </a:t>
            </a:r>
          </a:p>
          <a:p>
            <a:pPr marL="342900" indent="-342900">
              <a:buAutoNum type="arabicParenR"/>
            </a:pPr>
            <a:r>
              <a:rPr lang="en-US" dirty="0"/>
              <a:t>CDEC but not NWIS/NOAA</a:t>
            </a:r>
          </a:p>
          <a:p>
            <a:pPr marL="342900" indent="-342900">
              <a:buAutoNum type="arabicParenR" startAt="3"/>
            </a:pPr>
            <a:r>
              <a:rPr lang="en-US" dirty="0"/>
              <a:t>Not in NWIS/NOAA or CDEC (yet)</a:t>
            </a:r>
          </a:p>
          <a:p>
            <a:pPr marL="342900" indent="-342900">
              <a:buAutoNum type="arabicParenR" startAt="3"/>
            </a:pPr>
            <a:endParaRPr lang="en-US" dirty="0"/>
          </a:p>
          <a:p>
            <a:pPr marL="342900" indent="-342900">
              <a:buAutoNum type="arabicParenR" startAt="3"/>
            </a:pPr>
            <a:endParaRPr lang="en-US" dirty="0"/>
          </a:p>
          <a:p>
            <a:r>
              <a:rPr lang="en-US" b="1" dirty="0"/>
              <a:t>Adds NHDPlusV2 hydrologic address </a:t>
            </a:r>
            <a:r>
              <a:rPr lang="en-US" dirty="0"/>
              <a:t>(why not HR? because HR is a moving target right now, and the NLDI is based on NHDPlusV2)</a:t>
            </a:r>
          </a:p>
          <a:p>
            <a:endParaRPr lang="en-US" dirty="0"/>
          </a:p>
          <a:p>
            <a:endParaRPr lang="en-US" dirty="0"/>
          </a:p>
        </p:txBody>
      </p:sp>
      <p:cxnSp>
        <p:nvCxnSpPr>
          <p:cNvPr id="32" name="Straight Arrow Connector 31">
            <a:extLst>
              <a:ext uri="{FF2B5EF4-FFF2-40B4-BE49-F238E27FC236}">
                <a16:creationId xmlns:a16="http://schemas.microsoft.com/office/drawing/2014/main" id="{F86046F1-BF10-4E9B-A807-7F8C4C36AF52}"/>
              </a:ext>
            </a:extLst>
          </p:cNvPr>
          <p:cNvCxnSpPr>
            <a:cxnSpLocks/>
            <a:stCxn id="28" idx="3"/>
            <a:endCxn id="35" idx="2"/>
          </p:cNvCxnSpPr>
          <p:nvPr/>
        </p:nvCxnSpPr>
        <p:spPr>
          <a:xfrm>
            <a:off x="7389340" y="1546275"/>
            <a:ext cx="5848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B8402B-72EB-4F10-875A-B7C0A601554B}"/>
              </a:ext>
            </a:extLst>
          </p:cNvPr>
          <p:cNvSpPr txBox="1"/>
          <p:nvPr/>
        </p:nvSpPr>
        <p:spPr>
          <a:xfrm>
            <a:off x="856735" y="74141"/>
            <a:ext cx="1902941" cy="369332"/>
          </a:xfrm>
          <a:prstGeom prst="rect">
            <a:avLst/>
          </a:prstGeom>
          <a:noFill/>
        </p:spPr>
        <p:txBody>
          <a:bodyPr wrap="square" rtlCol="0">
            <a:spAutoFit/>
          </a:bodyPr>
          <a:lstStyle/>
          <a:p>
            <a:r>
              <a:rPr lang="en-US" dirty="0"/>
              <a:t>Gage Data</a:t>
            </a:r>
          </a:p>
        </p:txBody>
      </p:sp>
      <p:sp>
        <p:nvSpPr>
          <p:cNvPr id="35" name="Flowchart: Magnetic Disk 34">
            <a:extLst>
              <a:ext uri="{FF2B5EF4-FFF2-40B4-BE49-F238E27FC236}">
                <a16:creationId xmlns:a16="http://schemas.microsoft.com/office/drawing/2014/main" id="{F6A10762-4EA8-4AA6-9B39-A5258187D4DC}"/>
              </a:ext>
            </a:extLst>
          </p:cNvPr>
          <p:cNvSpPr/>
          <p:nvPr/>
        </p:nvSpPr>
        <p:spPr>
          <a:xfrm>
            <a:off x="7974224" y="1126145"/>
            <a:ext cx="2228335" cy="840260"/>
          </a:xfrm>
          <a:prstGeom prst="flowChartMagneticDisk">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CSWRCB/SB19 ESRI Feature Services</a:t>
            </a:r>
          </a:p>
        </p:txBody>
      </p:sp>
      <p:cxnSp>
        <p:nvCxnSpPr>
          <p:cNvPr id="37" name="Straight Arrow Connector 36">
            <a:extLst>
              <a:ext uri="{FF2B5EF4-FFF2-40B4-BE49-F238E27FC236}">
                <a16:creationId xmlns:a16="http://schemas.microsoft.com/office/drawing/2014/main" id="{1D9F53C4-8EAC-4507-808D-2204B2FBF81F}"/>
              </a:ext>
            </a:extLst>
          </p:cNvPr>
          <p:cNvCxnSpPr>
            <a:cxnSpLocks/>
            <a:stCxn id="35" idx="1"/>
          </p:cNvCxnSpPr>
          <p:nvPr/>
        </p:nvCxnSpPr>
        <p:spPr>
          <a:xfrm flipV="1">
            <a:off x="9088392" y="650787"/>
            <a:ext cx="0" cy="475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BDA9BA-DF30-4856-A1A0-C3C66230C532}"/>
              </a:ext>
            </a:extLst>
          </p:cNvPr>
          <p:cNvSpPr/>
          <p:nvPr/>
        </p:nvSpPr>
        <p:spPr>
          <a:xfrm>
            <a:off x="8027772" y="320256"/>
            <a:ext cx="2228335" cy="36933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 Open Data Portal</a:t>
            </a:r>
          </a:p>
        </p:txBody>
      </p:sp>
      <p:cxnSp>
        <p:nvCxnSpPr>
          <p:cNvPr id="42" name="Straight Arrow Connector 41">
            <a:extLst>
              <a:ext uri="{FF2B5EF4-FFF2-40B4-BE49-F238E27FC236}">
                <a16:creationId xmlns:a16="http://schemas.microsoft.com/office/drawing/2014/main" id="{9D979F28-48D2-467F-8E2F-F0320CB8613A}"/>
              </a:ext>
            </a:extLst>
          </p:cNvPr>
          <p:cNvCxnSpPr>
            <a:cxnSpLocks/>
          </p:cNvCxnSpPr>
          <p:nvPr/>
        </p:nvCxnSpPr>
        <p:spPr>
          <a:xfrm>
            <a:off x="9128550" y="1966405"/>
            <a:ext cx="343932" cy="7108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6FD002B-DDCC-477B-8038-A4FD0B25992B}"/>
              </a:ext>
            </a:extLst>
          </p:cNvPr>
          <p:cNvSpPr/>
          <p:nvPr/>
        </p:nvSpPr>
        <p:spPr>
          <a:xfrm>
            <a:off x="10545978" y="476422"/>
            <a:ext cx="1530692" cy="840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layers necessary for analysis</a:t>
            </a:r>
          </a:p>
        </p:txBody>
      </p:sp>
      <p:cxnSp>
        <p:nvCxnSpPr>
          <p:cNvPr id="44" name="Straight Arrow Connector 43">
            <a:extLst>
              <a:ext uri="{FF2B5EF4-FFF2-40B4-BE49-F238E27FC236}">
                <a16:creationId xmlns:a16="http://schemas.microsoft.com/office/drawing/2014/main" id="{D26D6AFD-6941-413F-B59F-75589E462F46}"/>
              </a:ext>
            </a:extLst>
          </p:cNvPr>
          <p:cNvCxnSpPr>
            <a:cxnSpLocks/>
            <a:endCxn id="35" idx="4"/>
          </p:cNvCxnSpPr>
          <p:nvPr/>
        </p:nvCxnSpPr>
        <p:spPr>
          <a:xfrm flipH="1">
            <a:off x="10202559" y="862534"/>
            <a:ext cx="289872" cy="6837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Flowchart: Off-page Connector 47">
            <a:extLst>
              <a:ext uri="{FF2B5EF4-FFF2-40B4-BE49-F238E27FC236}">
                <a16:creationId xmlns:a16="http://schemas.microsoft.com/office/drawing/2014/main" id="{82410900-86AD-46FE-B50D-2E3D0DE86D9C}"/>
              </a:ext>
            </a:extLst>
          </p:cNvPr>
          <p:cNvSpPr/>
          <p:nvPr/>
        </p:nvSpPr>
        <p:spPr>
          <a:xfrm>
            <a:off x="9141939" y="2677297"/>
            <a:ext cx="1621906" cy="1031789"/>
          </a:xfrm>
          <a:prstGeom prst="flowChartOffpage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SB19 Linked Data Server</a:t>
            </a:r>
          </a:p>
        </p:txBody>
      </p:sp>
      <p:cxnSp>
        <p:nvCxnSpPr>
          <p:cNvPr id="50" name="Straight Arrow Connector 49">
            <a:extLst>
              <a:ext uri="{FF2B5EF4-FFF2-40B4-BE49-F238E27FC236}">
                <a16:creationId xmlns:a16="http://schemas.microsoft.com/office/drawing/2014/main" id="{97FAF566-D8A8-4561-B439-BB19FB3E96F2}"/>
              </a:ext>
            </a:extLst>
          </p:cNvPr>
          <p:cNvCxnSpPr>
            <a:stCxn id="48" idx="2"/>
          </p:cNvCxnSpPr>
          <p:nvPr/>
        </p:nvCxnSpPr>
        <p:spPr>
          <a:xfrm flipH="1">
            <a:off x="9325232" y="3709086"/>
            <a:ext cx="627660" cy="842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6EE8447-F0E1-4B47-BC6A-D302035CF4F6}"/>
              </a:ext>
            </a:extLst>
          </p:cNvPr>
          <p:cNvCxnSpPr>
            <a:cxnSpLocks/>
          </p:cNvCxnSpPr>
          <p:nvPr/>
        </p:nvCxnSpPr>
        <p:spPr>
          <a:xfrm>
            <a:off x="9952892" y="3709086"/>
            <a:ext cx="393832" cy="87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1C85224-64BC-4916-9245-34713E3C6004}"/>
              </a:ext>
            </a:extLst>
          </p:cNvPr>
          <p:cNvCxnSpPr>
            <a:cxnSpLocks/>
          </p:cNvCxnSpPr>
          <p:nvPr/>
        </p:nvCxnSpPr>
        <p:spPr>
          <a:xfrm>
            <a:off x="10763845" y="3552567"/>
            <a:ext cx="925647" cy="23374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D905DC6-FE90-46E0-807C-5FB967A678DE}"/>
              </a:ext>
            </a:extLst>
          </p:cNvPr>
          <p:cNvSpPr/>
          <p:nvPr/>
        </p:nvSpPr>
        <p:spPr>
          <a:xfrm>
            <a:off x="8696857" y="4553926"/>
            <a:ext cx="1207318" cy="45467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Geoconnex</a:t>
            </a:r>
            <a:endParaRPr lang="en-US" sz="1100" dirty="0"/>
          </a:p>
        </p:txBody>
      </p:sp>
      <p:sp>
        <p:nvSpPr>
          <p:cNvPr id="59" name="Oval 58">
            <a:extLst>
              <a:ext uri="{FF2B5EF4-FFF2-40B4-BE49-F238E27FC236}">
                <a16:creationId xmlns:a16="http://schemas.microsoft.com/office/drawing/2014/main" id="{C6BCC922-9FEF-4E92-A505-5CA19AFFE0C7}"/>
              </a:ext>
            </a:extLst>
          </p:cNvPr>
          <p:cNvSpPr/>
          <p:nvPr/>
        </p:nvSpPr>
        <p:spPr>
          <a:xfrm>
            <a:off x="9942319" y="4584356"/>
            <a:ext cx="1207318" cy="45467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NLDI</a:t>
            </a:r>
          </a:p>
        </p:txBody>
      </p:sp>
      <p:sp>
        <p:nvSpPr>
          <p:cNvPr id="60" name="Flowchart: Card 59">
            <a:extLst>
              <a:ext uri="{FF2B5EF4-FFF2-40B4-BE49-F238E27FC236}">
                <a16:creationId xmlns:a16="http://schemas.microsoft.com/office/drawing/2014/main" id="{A50A5AA2-A8D2-4B57-9A98-23D71BED9145}"/>
              </a:ext>
            </a:extLst>
          </p:cNvPr>
          <p:cNvSpPr/>
          <p:nvPr/>
        </p:nvSpPr>
        <p:spPr>
          <a:xfrm>
            <a:off x="10033686" y="5885934"/>
            <a:ext cx="1791739" cy="943695"/>
          </a:xfrm>
          <a:prstGeom prst="flowChartPunchedCar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instance/ Stream planning  tool</a:t>
            </a:r>
          </a:p>
        </p:txBody>
      </p:sp>
      <p:cxnSp>
        <p:nvCxnSpPr>
          <p:cNvPr id="61" name="Straight Arrow Connector 60">
            <a:extLst>
              <a:ext uri="{FF2B5EF4-FFF2-40B4-BE49-F238E27FC236}">
                <a16:creationId xmlns:a16="http://schemas.microsoft.com/office/drawing/2014/main" id="{EE23442F-579C-4231-8780-FE339AEC71AC}"/>
              </a:ext>
            </a:extLst>
          </p:cNvPr>
          <p:cNvCxnSpPr>
            <a:cxnSpLocks/>
          </p:cNvCxnSpPr>
          <p:nvPr/>
        </p:nvCxnSpPr>
        <p:spPr>
          <a:xfrm>
            <a:off x="10600306" y="5039035"/>
            <a:ext cx="420382" cy="8368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ED70039-7F28-4260-B4A6-8A73A0343B8B}"/>
              </a:ext>
            </a:extLst>
          </p:cNvPr>
          <p:cNvCxnSpPr>
            <a:cxnSpLocks/>
          </p:cNvCxnSpPr>
          <p:nvPr/>
        </p:nvCxnSpPr>
        <p:spPr>
          <a:xfrm>
            <a:off x="3174656" y="129742"/>
            <a:ext cx="11337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04D62A-63C8-41C7-BF67-D33BE7875DDF}"/>
              </a:ext>
            </a:extLst>
          </p:cNvPr>
          <p:cNvSpPr txBox="1"/>
          <p:nvPr/>
        </p:nvSpPr>
        <p:spPr>
          <a:xfrm>
            <a:off x="4341338" y="-49076"/>
            <a:ext cx="2108886" cy="369332"/>
          </a:xfrm>
          <a:prstGeom prst="rect">
            <a:avLst/>
          </a:prstGeom>
          <a:noFill/>
        </p:spPr>
        <p:txBody>
          <a:bodyPr wrap="square" rtlCol="0">
            <a:spAutoFit/>
          </a:bodyPr>
          <a:lstStyle/>
          <a:p>
            <a:r>
              <a:rPr lang="en-US" dirty="0"/>
              <a:t>Metadata flows</a:t>
            </a:r>
          </a:p>
        </p:txBody>
      </p:sp>
      <p:sp>
        <p:nvSpPr>
          <p:cNvPr id="66" name="TextBox 65">
            <a:extLst>
              <a:ext uri="{FF2B5EF4-FFF2-40B4-BE49-F238E27FC236}">
                <a16:creationId xmlns:a16="http://schemas.microsoft.com/office/drawing/2014/main" id="{1F8E01AC-88DA-4289-8C5E-2956C7E5384A}"/>
              </a:ext>
            </a:extLst>
          </p:cNvPr>
          <p:cNvSpPr txBox="1"/>
          <p:nvPr/>
        </p:nvSpPr>
        <p:spPr>
          <a:xfrm>
            <a:off x="4374288" y="208523"/>
            <a:ext cx="2714367" cy="369332"/>
          </a:xfrm>
          <a:prstGeom prst="rect">
            <a:avLst/>
          </a:prstGeom>
          <a:noFill/>
        </p:spPr>
        <p:txBody>
          <a:bodyPr wrap="square" rtlCol="0">
            <a:spAutoFit/>
          </a:bodyPr>
          <a:lstStyle/>
          <a:p>
            <a:r>
              <a:rPr lang="en-US" dirty="0"/>
              <a:t>Time series data flows</a:t>
            </a:r>
          </a:p>
        </p:txBody>
      </p:sp>
      <p:cxnSp>
        <p:nvCxnSpPr>
          <p:cNvPr id="68" name="Straight Arrow Connector 67">
            <a:extLst>
              <a:ext uri="{FF2B5EF4-FFF2-40B4-BE49-F238E27FC236}">
                <a16:creationId xmlns:a16="http://schemas.microsoft.com/office/drawing/2014/main" id="{7C60CD33-A319-4D54-BC48-FA6DBC31F0BE}"/>
              </a:ext>
            </a:extLst>
          </p:cNvPr>
          <p:cNvCxnSpPr/>
          <p:nvPr/>
        </p:nvCxnSpPr>
        <p:spPr>
          <a:xfrm>
            <a:off x="3174656" y="443473"/>
            <a:ext cx="113373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B12657B-B020-4F3D-A90B-75F0B4D6B4DE}"/>
              </a:ext>
            </a:extLst>
          </p:cNvPr>
          <p:cNvSpPr txBox="1"/>
          <p:nvPr/>
        </p:nvSpPr>
        <p:spPr>
          <a:xfrm>
            <a:off x="2607276" y="6141426"/>
            <a:ext cx="7070123" cy="707886"/>
          </a:xfrm>
          <a:prstGeom prst="rect">
            <a:avLst/>
          </a:prstGeom>
          <a:solidFill>
            <a:schemeClr val="bg2"/>
          </a:solidFill>
        </p:spPr>
        <p:txBody>
          <a:bodyPr wrap="square" rtlCol="0">
            <a:spAutoFit/>
          </a:bodyPr>
          <a:lstStyle/>
          <a:p>
            <a:pPr algn="ctr"/>
            <a:r>
              <a:rPr lang="en-US" sz="4000" b="1" i="1" dirty="0">
                <a:solidFill>
                  <a:srgbClr val="FF0000"/>
                </a:solidFill>
              </a:rPr>
              <a:t>Initial Conceptual Model IoW/SB19 </a:t>
            </a:r>
          </a:p>
        </p:txBody>
      </p:sp>
    </p:spTree>
    <p:extLst>
      <p:ext uri="{BB962C8B-B14F-4D97-AF65-F5344CB8AC3E}">
        <p14:creationId xmlns:p14="http://schemas.microsoft.com/office/powerpoint/2010/main" val="1590167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0F57F9-D6FC-425C-93A9-33971AE55DA3}"/>
              </a:ext>
            </a:extLst>
          </p:cNvPr>
          <p:cNvSpPr/>
          <p:nvPr/>
        </p:nvSpPr>
        <p:spPr>
          <a:xfrm>
            <a:off x="3649362" y="2545493"/>
            <a:ext cx="1210963" cy="41189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Dan + CO</a:t>
            </a:r>
          </a:p>
        </p:txBody>
      </p:sp>
      <p:sp>
        <p:nvSpPr>
          <p:cNvPr id="6" name="Flowchart: Magnetic Disk 5">
            <a:extLst>
              <a:ext uri="{FF2B5EF4-FFF2-40B4-BE49-F238E27FC236}">
                <a16:creationId xmlns:a16="http://schemas.microsoft.com/office/drawing/2014/main" id="{0107260D-9F3A-40C4-B5D8-C09C388046A8}"/>
              </a:ext>
            </a:extLst>
          </p:cNvPr>
          <p:cNvSpPr/>
          <p:nvPr/>
        </p:nvSpPr>
        <p:spPr>
          <a:xfrm>
            <a:off x="856735" y="1573426"/>
            <a:ext cx="1524000" cy="667265"/>
          </a:xfrm>
          <a:prstGeom prst="flowChartMagneticDisk">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NWIS</a:t>
            </a:r>
          </a:p>
        </p:txBody>
      </p:sp>
      <p:sp>
        <p:nvSpPr>
          <p:cNvPr id="7" name="Flowchart: Magnetic Disk 6">
            <a:extLst>
              <a:ext uri="{FF2B5EF4-FFF2-40B4-BE49-F238E27FC236}">
                <a16:creationId xmlns:a16="http://schemas.microsoft.com/office/drawing/2014/main" id="{6C9CAF4D-E713-44F0-9FDC-18BE58537CA4}"/>
              </a:ext>
            </a:extLst>
          </p:cNvPr>
          <p:cNvSpPr/>
          <p:nvPr/>
        </p:nvSpPr>
        <p:spPr>
          <a:xfrm>
            <a:off x="856735" y="2782329"/>
            <a:ext cx="1524000" cy="667265"/>
          </a:xfrm>
          <a:prstGeom prst="flowChartMagneticDisk">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CDEC</a:t>
            </a:r>
          </a:p>
        </p:txBody>
      </p:sp>
      <p:sp>
        <p:nvSpPr>
          <p:cNvPr id="8" name="Flowchart: Magnetic Disk 7">
            <a:extLst>
              <a:ext uri="{FF2B5EF4-FFF2-40B4-BE49-F238E27FC236}">
                <a16:creationId xmlns:a16="http://schemas.microsoft.com/office/drawing/2014/main" id="{253381EC-5BFD-463C-BF0A-75E959172A23}"/>
              </a:ext>
            </a:extLst>
          </p:cNvPr>
          <p:cNvSpPr/>
          <p:nvPr/>
        </p:nvSpPr>
        <p:spPr>
          <a:xfrm>
            <a:off x="770238" y="650787"/>
            <a:ext cx="1524000" cy="66726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NOAA</a:t>
            </a:r>
          </a:p>
        </p:txBody>
      </p:sp>
      <p:sp>
        <p:nvSpPr>
          <p:cNvPr id="14" name="TextBox 13">
            <a:extLst>
              <a:ext uri="{FF2B5EF4-FFF2-40B4-BE49-F238E27FC236}">
                <a16:creationId xmlns:a16="http://schemas.microsoft.com/office/drawing/2014/main" id="{7B3D77BC-500F-44F8-9032-ADE9816D394F}"/>
              </a:ext>
            </a:extLst>
          </p:cNvPr>
          <p:cNvSpPr txBox="1"/>
          <p:nvPr/>
        </p:nvSpPr>
        <p:spPr>
          <a:xfrm>
            <a:off x="223964" y="5885934"/>
            <a:ext cx="5414835" cy="923330"/>
          </a:xfrm>
          <a:prstGeom prst="rect">
            <a:avLst/>
          </a:prstGeom>
          <a:noFill/>
        </p:spPr>
        <p:txBody>
          <a:bodyPr wrap="square" rtlCol="0">
            <a:spAutoFit/>
          </a:bodyPr>
          <a:lstStyle/>
          <a:p>
            <a:r>
              <a:rPr lang="en-US" i="1" dirty="0">
                <a:solidFill>
                  <a:schemeClr val="accent5"/>
                </a:solidFill>
              </a:rPr>
              <a:t>We are limiting gages for SB19 gage gap to the “Gold Standard”, but can we develop framework that allows future integration?</a:t>
            </a:r>
          </a:p>
        </p:txBody>
      </p:sp>
      <p:cxnSp>
        <p:nvCxnSpPr>
          <p:cNvPr id="16" name="Straight Arrow Connector 15">
            <a:extLst>
              <a:ext uri="{FF2B5EF4-FFF2-40B4-BE49-F238E27FC236}">
                <a16:creationId xmlns:a16="http://schemas.microsoft.com/office/drawing/2014/main" id="{DC06EB19-4BC9-4DFA-A9B0-841AF1159D58}"/>
              </a:ext>
            </a:extLst>
          </p:cNvPr>
          <p:cNvCxnSpPr>
            <a:stCxn id="8" idx="4"/>
          </p:cNvCxnSpPr>
          <p:nvPr/>
        </p:nvCxnSpPr>
        <p:spPr>
          <a:xfrm>
            <a:off x="2294238" y="984420"/>
            <a:ext cx="1429265" cy="1412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689E52-577B-44D2-8CBA-49D1BC82BD46}"/>
              </a:ext>
            </a:extLst>
          </p:cNvPr>
          <p:cNvCxnSpPr>
            <a:cxnSpLocks/>
            <a:stCxn id="6" idx="4"/>
          </p:cNvCxnSpPr>
          <p:nvPr/>
        </p:nvCxnSpPr>
        <p:spPr>
          <a:xfrm>
            <a:off x="2380735" y="1907059"/>
            <a:ext cx="1136822" cy="7048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C55E04-79F6-4031-890D-166A8B5B69A9}"/>
              </a:ext>
            </a:extLst>
          </p:cNvPr>
          <p:cNvCxnSpPr>
            <a:cxnSpLocks/>
            <a:stCxn id="7" idx="4"/>
          </p:cNvCxnSpPr>
          <p:nvPr/>
        </p:nvCxnSpPr>
        <p:spPr>
          <a:xfrm flipV="1">
            <a:off x="2380735" y="2826290"/>
            <a:ext cx="1194487" cy="289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6BB9879-7A23-4044-A9AA-1EF0BD972C96}"/>
              </a:ext>
            </a:extLst>
          </p:cNvPr>
          <p:cNvCxnSpPr>
            <a:cxnSpLocks/>
            <a:stCxn id="5" idx="3"/>
          </p:cNvCxnSpPr>
          <p:nvPr/>
        </p:nvCxnSpPr>
        <p:spPr>
          <a:xfrm flipV="1">
            <a:off x="4860325" y="2157438"/>
            <a:ext cx="300681" cy="5940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Flowchart: Punched Tape 27">
            <a:extLst>
              <a:ext uri="{FF2B5EF4-FFF2-40B4-BE49-F238E27FC236}">
                <a16:creationId xmlns:a16="http://schemas.microsoft.com/office/drawing/2014/main" id="{3C564937-70C5-45BA-9218-40EA4A9B8FA5}"/>
              </a:ext>
            </a:extLst>
          </p:cNvPr>
          <p:cNvSpPr/>
          <p:nvPr/>
        </p:nvSpPr>
        <p:spPr>
          <a:xfrm>
            <a:off x="5161005" y="650787"/>
            <a:ext cx="2228335" cy="1790975"/>
          </a:xfrm>
          <a:prstGeom prst="flowChartPunchedTap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Human-supervised-semiautomated process</a:t>
            </a:r>
          </a:p>
        </p:txBody>
      </p:sp>
      <p:sp>
        <p:nvSpPr>
          <p:cNvPr id="30" name="TextBox 29">
            <a:extLst>
              <a:ext uri="{FF2B5EF4-FFF2-40B4-BE49-F238E27FC236}">
                <a16:creationId xmlns:a16="http://schemas.microsoft.com/office/drawing/2014/main" id="{25A1313D-9C97-4688-9E3C-A667B8430842}"/>
              </a:ext>
            </a:extLst>
          </p:cNvPr>
          <p:cNvSpPr txBox="1"/>
          <p:nvPr/>
        </p:nvSpPr>
        <p:spPr>
          <a:xfrm>
            <a:off x="4905202" y="2611868"/>
            <a:ext cx="3627657" cy="3970318"/>
          </a:xfrm>
          <a:prstGeom prst="rect">
            <a:avLst/>
          </a:prstGeom>
          <a:noFill/>
        </p:spPr>
        <p:txBody>
          <a:bodyPr wrap="square" rtlCol="0">
            <a:spAutoFit/>
          </a:bodyPr>
          <a:lstStyle/>
          <a:p>
            <a:r>
              <a:rPr lang="en-US" b="1" dirty="0"/>
              <a:t>Deduplicates gages, storing by priority: </a:t>
            </a:r>
          </a:p>
          <a:p>
            <a:pPr marL="342900" indent="-342900">
              <a:buAutoNum type="arabicParenR"/>
            </a:pPr>
            <a:r>
              <a:rPr lang="en-US" dirty="0"/>
              <a:t>NWIS/NOAA </a:t>
            </a:r>
          </a:p>
          <a:p>
            <a:pPr marL="342900" indent="-342900">
              <a:buAutoNum type="arabicParenR"/>
            </a:pPr>
            <a:r>
              <a:rPr lang="en-US" dirty="0"/>
              <a:t>CDEC but not NWIS/NOAA</a:t>
            </a:r>
          </a:p>
          <a:p>
            <a:pPr marL="342900" indent="-342900">
              <a:buAutoNum type="arabicParenR" startAt="3"/>
            </a:pPr>
            <a:r>
              <a:rPr lang="en-US" dirty="0"/>
              <a:t>Not in NWIS/NOAA or CDEC (yet)</a:t>
            </a:r>
          </a:p>
          <a:p>
            <a:pPr marL="342900" indent="-342900">
              <a:buAutoNum type="arabicParenR" startAt="3"/>
            </a:pPr>
            <a:endParaRPr lang="en-US" dirty="0"/>
          </a:p>
          <a:p>
            <a:pPr marL="342900" indent="-342900">
              <a:buAutoNum type="arabicParenR" startAt="3"/>
            </a:pPr>
            <a:endParaRPr lang="en-US" dirty="0"/>
          </a:p>
          <a:p>
            <a:r>
              <a:rPr lang="en-US" b="1" dirty="0"/>
              <a:t>Adds NHDPlusV2 hydrologic address </a:t>
            </a:r>
            <a:r>
              <a:rPr lang="en-US" dirty="0"/>
              <a:t>(why not HR? because HR is a moving target right now, and the NLDI is based on NHDPlusV2)</a:t>
            </a:r>
          </a:p>
          <a:p>
            <a:endParaRPr lang="en-US" dirty="0"/>
          </a:p>
          <a:p>
            <a:endParaRPr lang="en-US" dirty="0"/>
          </a:p>
        </p:txBody>
      </p:sp>
      <p:cxnSp>
        <p:nvCxnSpPr>
          <p:cNvPr id="32" name="Straight Arrow Connector 31">
            <a:extLst>
              <a:ext uri="{FF2B5EF4-FFF2-40B4-BE49-F238E27FC236}">
                <a16:creationId xmlns:a16="http://schemas.microsoft.com/office/drawing/2014/main" id="{F86046F1-BF10-4E9B-A807-7F8C4C36AF52}"/>
              </a:ext>
            </a:extLst>
          </p:cNvPr>
          <p:cNvCxnSpPr>
            <a:cxnSpLocks/>
            <a:stCxn id="28" idx="3"/>
            <a:endCxn id="35" idx="2"/>
          </p:cNvCxnSpPr>
          <p:nvPr/>
        </p:nvCxnSpPr>
        <p:spPr>
          <a:xfrm>
            <a:off x="7389340" y="1546275"/>
            <a:ext cx="5848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B8402B-72EB-4F10-875A-B7C0A601554B}"/>
              </a:ext>
            </a:extLst>
          </p:cNvPr>
          <p:cNvSpPr txBox="1"/>
          <p:nvPr/>
        </p:nvSpPr>
        <p:spPr>
          <a:xfrm>
            <a:off x="856735" y="74141"/>
            <a:ext cx="1902941" cy="369332"/>
          </a:xfrm>
          <a:prstGeom prst="rect">
            <a:avLst/>
          </a:prstGeom>
          <a:noFill/>
        </p:spPr>
        <p:txBody>
          <a:bodyPr wrap="square" rtlCol="0">
            <a:spAutoFit/>
          </a:bodyPr>
          <a:lstStyle/>
          <a:p>
            <a:r>
              <a:rPr lang="en-US" dirty="0"/>
              <a:t>Gage Data</a:t>
            </a:r>
          </a:p>
        </p:txBody>
      </p:sp>
      <p:sp>
        <p:nvSpPr>
          <p:cNvPr id="35" name="Flowchart: Magnetic Disk 34">
            <a:extLst>
              <a:ext uri="{FF2B5EF4-FFF2-40B4-BE49-F238E27FC236}">
                <a16:creationId xmlns:a16="http://schemas.microsoft.com/office/drawing/2014/main" id="{F6A10762-4EA8-4AA6-9B39-A5258187D4DC}"/>
              </a:ext>
            </a:extLst>
          </p:cNvPr>
          <p:cNvSpPr/>
          <p:nvPr/>
        </p:nvSpPr>
        <p:spPr>
          <a:xfrm>
            <a:off x="7974224" y="1126145"/>
            <a:ext cx="2228335" cy="840260"/>
          </a:xfrm>
          <a:prstGeom prst="flowChartMagneticDisk">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CSWRCB/SB19 ESRI Feature Services</a:t>
            </a:r>
          </a:p>
        </p:txBody>
      </p:sp>
      <p:cxnSp>
        <p:nvCxnSpPr>
          <p:cNvPr id="37" name="Straight Arrow Connector 36">
            <a:extLst>
              <a:ext uri="{FF2B5EF4-FFF2-40B4-BE49-F238E27FC236}">
                <a16:creationId xmlns:a16="http://schemas.microsoft.com/office/drawing/2014/main" id="{1D9F53C4-8EAC-4507-808D-2204B2FBF81F}"/>
              </a:ext>
            </a:extLst>
          </p:cNvPr>
          <p:cNvCxnSpPr>
            <a:cxnSpLocks/>
            <a:stCxn id="35" idx="1"/>
          </p:cNvCxnSpPr>
          <p:nvPr/>
        </p:nvCxnSpPr>
        <p:spPr>
          <a:xfrm flipV="1">
            <a:off x="9088392" y="650787"/>
            <a:ext cx="0" cy="475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4BDA9BA-DF30-4856-A1A0-C3C66230C532}"/>
              </a:ext>
            </a:extLst>
          </p:cNvPr>
          <p:cNvSpPr/>
          <p:nvPr/>
        </p:nvSpPr>
        <p:spPr>
          <a:xfrm>
            <a:off x="8027772" y="320256"/>
            <a:ext cx="2228335" cy="36933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 Open Data Portal</a:t>
            </a:r>
          </a:p>
        </p:txBody>
      </p:sp>
      <p:cxnSp>
        <p:nvCxnSpPr>
          <p:cNvPr id="42" name="Straight Arrow Connector 41">
            <a:extLst>
              <a:ext uri="{FF2B5EF4-FFF2-40B4-BE49-F238E27FC236}">
                <a16:creationId xmlns:a16="http://schemas.microsoft.com/office/drawing/2014/main" id="{9D979F28-48D2-467F-8E2F-F0320CB8613A}"/>
              </a:ext>
            </a:extLst>
          </p:cNvPr>
          <p:cNvCxnSpPr>
            <a:cxnSpLocks/>
          </p:cNvCxnSpPr>
          <p:nvPr/>
        </p:nvCxnSpPr>
        <p:spPr>
          <a:xfrm>
            <a:off x="9128550" y="1966405"/>
            <a:ext cx="343932" cy="7108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6FD002B-DDCC-477B-8038-A4FD0B25992B}"/>
              </a:ext>
            </a:extLst>
          </p:cNvPr>
          <p:cNvSpPr/>
          <p:nvPr/>
        </p:nvSpPr>
        <p:spPr>
          <a:xfrm>
            <a:off x="10545978" y="476422"/>
            <a:ext cx="1530692" cy="840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layers necessary for analysis</a:t>
            </a:r>
          </a:p>
        </p:txBody>
      </p:sp>
      <p:cxnSp>
        <p:nvCxnSpPr>
          <p:cNvPr id="44" name="Straight Arrow Connector 43">
            <a:extLst>
              <a:ext uri="{FF2B5EF4-FFF2-40B4-BE49-F238E27FC236}">
                <a16:creationId xmlns:a16="http://schemas.microsoft.com/office/drawing/2014/main" id="{D26D6AFD-6941-413F-B59F-75589E462F46}"/>
              </a:ext>
            </a:extLst>
          </p:cNvPr>
          <p:cNvCxnSpPr>
            <a:cxnSpLocks/>
            <a:endCxn id="35" idx="4"/>
          </p:cNvCxnSpPr>
          <p:nvPr/>
        </p:nvCxnSpPr>
        <p:spPr>
          <a:xfrm flipH="1">
            <a:off x="10202559" y="862534"/>
            <a:ext cx="289872" cy="6837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Flowchart: Off-page Connector 47">
            <a:extLst>
              <a:ext uri="{FF2B5EF4-FFF2-40B4-BE49-F238E27FC236}">
                <a16:creationId xmlns:a16="http://schemas.microsoft.com/office/drawing/2014/main" id="{82410900-86AD-46FE-B50D-2E3D0DE86D9C}"/>
              </a:ext>
            </a:extLst>
          </p:cNvPr>
          <p:cNvSpPr/>
          <p:nvPr/>
        </p:nvSpPr>
        <p:spPr>
          <a:xfrm>
            <a:off x="9141939" y="2677297"/>
            <a:ext cx="1621906" cy="1031789"/>
          </a:xfrm>
          <a:prstGeom prst="flowChartOffpageConnector">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SB19 Linked Data Server</a:t>
            </a:r>
          </a:p>
        </p:txBody>
      </p:sp>
      <p:cxnSp>
        <p:nvCxnSpPr>
          <p:cNvPr id="50" name="Straight Arrow Connector 49">
            <a:extLst>
              <a:ext uri="{FF2B5EF4-FFF2-40B4-BE49-F238E27FC236}">
                <a16:creationId xmlns:a16="http://schemas.microsoft.com/office/drawing/2014/main" id="{97FAF566-D8A8-4561-B439-BB19FB3E96F2}"/>
              </a:ext>
            </a:extLst>
          </p:cNvPr>
          <p:cNvCxnSpPr>
            <a:stCxn id="48" idx="2"/>
          </p:cNvCxnSpPr>
          <p:nvPr/>
        </p:nvCxnSpPr>
        <p:spPr>
          <a:xfrm flipH="1">
            <a:off x="9325232" y="3709086"/>
            <a:ext cx="627660" cy="8423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6EE8447-F0E1-4B47-BC6A-D302035CF4F6}"/>
              </a:ext>
            </a:extLst>
          </p:cNvPr>
          <p:cNvCxnSpPr>
            <a:cxnSpLocks/>
          </p:cNvCxnSpPr>
          <p:nvPr/>
        </p:nvCxnSpPr>
        <p:spPr>
          <a:xfrm>
            <a:off x="9952892" y="3709086"/>
            <a:ext cx="393832" cy="87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1C85224-64BC-4916-9245-34713E3C6004}"/>
              </a:ext>
            </a:extLst>
          </p:cNvPr>
          <p:cNvCxnSpPr>
            <a:cxnSpLocks/>
          </p:cNvCxnSpPr>
          <p:nvPr/>
        </p:nvCxnSpPr>
        <p:spPr>
          <a:xfrm>
            <a:off x="10763845" y="3552567"/>
            <a:ext cx="925647" cy="23374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D905DC6-FE90-46E0-807C-5FB967A678DE}"/>
              </a:ext>
            </a:extLst>
          </p:cNvPr>
          <p:cNvSpPr/>
          <p:nvPr/>
        </p:nvSpPr>
        <p:spPr>
          <a:xfrm>
            <a:off x="8696857" y="4553926"/>
            <a:ext cx="1207318" cy="45467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Geoconnex</a:t>
            </a:r>
            <a:endParaRPr lang="en-US" sz="1100" dirty="0"/>
          </a:p>
        </p:txBody>
      </p:sp>
      <p:sp>
        <p:nvSpPr>
          <p:cNvPr id="59" name="Oval 58">
            <a:extLst>
              <a:ext uri="{FF2B5EF4-FFF2-40B4-BE49-F238E27FC236}">
                <a16:creationId xmlns:a16="http://schemas.microsoft.com/office/drawing/2014/main" id="{C6BCC922-9FEF-4E92-A505-5CA19AFFE0C7}"/>
              </a:ext>
            </a:extLst>
          </p:cNvPr>
          <p:cNvSpPr/>
          <p:nvPr/>
        </p:nvSpPr>
        <p:spPr>
          <a:xfrm>
            <a:off x="9942319" y="4584356"/>
            <a:ext cx="1207318" cy="45467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NLDI</a:t>
            </a:r>
          </a:p>
        </p:txBody>
      </p:sp>
      <p:sp>
        <p:nvSpPr>
          <p:cNvPr id="60" name="Flowchart: Card 59">
            <a:extLst>
              <a:ext uri="{FF2B5EF4-FFF2-40B4-BE49-F238E27FC236}">
                <a16:creationId xmlns:a16="http://schemas.microsoft.com/office/drawing/2014/main" id="{A50A5AA2-A8D2-4B57-9A98-23D71BED9145}"/>
              </a:ext>
            </a:extLst>
          </p:cNvPr>
          <p:cNvSpPr/>
          <p:nvPr/>
        </p:nvSpPr>
        <p:spPr>
          <a:xfrm>
            <a:off x="10033686" y="5885934"/>
            <a:ext cx="1791739" cy="943695"/>
          </a:xfrm>
          <a:prstGeom prst="flowChartPunchedCar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instance/ Stream planning  tool</a:t>
            </a:r>
          </a:p>
        </p:txBody>
      </p:sp>
      <p:cxnSp>
        <p:nvCxnSpPr>
          <p:cNvPr id="61" name="Straight Arrow Connector 60">
            <a:extLst>
              <a:ext uri="{FF2B5EF4-FFF2-40B4-BE49-F238E27FC236}">
                <a16:creationId xmlns:a16="http://schemas.microsoft.com/office/drawing/2014/main" id="{EE23442F-579C-4231-8780-FE339AEC71AC}"/>
              </a:ext>
            </a:extLst>
          </p:cNvPr>
          <p:cNvCxnSpPr>
            <a:cxnSpLocks/>
          </p:cNvCxnSpPr>
          <p:nvPr/>
        </p:nvCxnSpPr>
        <p:spPr>
          <a:xfrm>
            <a:off x="10600306" y="5039035"/>
            <a:ext cx="420382" cy="8368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ED70039-7F28-4260-B4A6-8A73A0343B8B}"/>
              </a:ext>
            </a:extLst>
          </p:cNvPr>
          <p:cNvCxnSpPr>
            <a:cxnSpLocks/>
          </p:cNvCxnSpPr>
          <p:nvPr/>
        </p:nvCxnSpPr>
        <p:spPr>
          <a:xfrm>
            <a:off x="3174656" y="129742"/>
            <a:ext cx="11337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04D62A-63C8-41C7-BF67-D33BE7875DDF}"/>
              </a:ext>
            </a:extLst>
          </p:cNvPr>
          <p:cNvSpPr txBox="1"/>
          <p:nvPr/>
        </p:nvSpPr>
        <p:spPr>
          <a:xfrm>
            <a:off x="4341338" y="-49076"/>
            <a:ext cx="2108886" cy="369332"/>
          </a:xfrm>
          <a:prstGeom prst="rect">
            <a:avLst/>
          </a:prstGeom>
          <a:noFill/>
        </p:spPr>
        <p:txBody>
          <a:bodyPr wrap="square" rtlCol="0">
            <a:spAutoFit/>
          </a:bodyPr>
          <a:lstStyle/>
          <a:p>
            <a:r>
              <a:rPr lang="en-US" dirty="0"/>
              <a:t>Metadata flows</a:t>
            </a:r>
          </a:p>
        </p:txBody>
      </p:sp>
      <p:sp>
        <p:nvSpPr>
          <p:cNvPr id="66" name="TextBox 65">
            <a:extLst>
              <a:ext uri="{FF2B5EF4-FFF2-40B4-BE49-F238E27FC236}">
                <a16:creationId xmlns:a16="http://schemas.microsoft.com/office/drawing/2014/main" id="{1F8E01AC-88DA-4289-8C5E-2956C7E5384A}"/>
              </a:ext>
            </a:extLst>
          </p:cNvPr>
          <p:cNvSpPr txBox="1"/>
          <p:nvPr/>
        </p:nvSpPr>
        <p:spPr>
          <a:xfrm>
            <a:off x="4374288" y="208523"/>
            <a:ext cx="2714367" cy="369332"/>
          </a:xfrm>
          <a:prstGeom prst="rect">
            <a:avLst/>
          </a:prstGeom>
          <a:noFill/>
        </p:spPr>
        <p:txBody>
          <a:bodyPr wrap="square" rtlCol="0">
            <a:spAutoFit/>
          </a:bodyPr>
          <a:lstStyle/>
          <a:p>
            <a:r>
              <a:rPr lang="en-US" dirty="0"/>
              <a:t>Time series data flows</a:t>
            </a:r>
          </a:p>
        </p:txBody>
      </p:sp>
      <p:cxnSp>
        <p:nvCxnSpPr>
          <p:cNvPr id="68" name="Straight Arrow Connector 67">
            <a:extLst>
              <a:ext uri="{FF2B5EF4-FFF2-40B4-BE49-F238E27FC236}">
                <a16:creationId xmlns:a16="http://schemas.microsoft.com/office/drawing/2014/main" id="{7C60CD33-A319-4D54-BC48-FA6DBC31F0BE}"/>
              </a:ext>
            </a:extLst>
          </p:cNvPr>
          <p:cNvCxnSpPr/>
          <p:nvPr/>
        </p:nvCxnSpPr>
        <p:spPr>
          <a:xfrm>
            <a:off x="3174656" y="443473"/>
            <a:ext cx="113373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3625A86F-F8CA-4C62-B3B4-FA44842A5251}"/>
              </a:ext>
            </a:extLst>
          </p:cNvPr>
          <p:cNvSpPr/>
          <p:nvPr/>
        </p:nvSpPr>
        <p:spPr>
          <a:xfrm>
            <a:off x="2593778" y="888467"/>
            <a:ext cx="699741" cy="2487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857ACC6-C129-4D45-8990-97521A9D9FE3}"/>
              </a:ext>
            </a:extLst>
          </p:cNvPr>
          <p:cNvSpPr txBox="1"/>
          <p:nvPr/>
        </p:nvSpPr>
        <p:spPr>
          <a:xfrm>
            <a:off x="469015" y="3652101"/>
            <a:ext cx="3952209" cy="1477328"/>
          </a:xfrm>
          <a:prstGeom prst="rect">
            <a:avLst/>
          </a:prstGeom>
          <a:noFill/>
        </p:spPr>
        <p:txBody>
          <a:bodyPr wrap="square" rtlCol="0">
            <a:spAutoFit/>
          </a:bodyPr>
          <a:lstStyle/>
          <a:p>
            <a:r>
              <a:rPr lang="en-US" i="1" dirty="0">
                <a:solidFill>
                  <a:srgbClr val="FF0000"/>
                </a:solidFill>
              </a:rPr>
              <a:t>This is complex due to QA-QC, which includes removing redundant gages, removing canals, and snapping gage locations to stream segments (e.g. changing their locations). Discuss.</a:t>
            </a:r>
          </a:p>
        </p:txBody>
      </p:sp>
      <p:cxnSp>
        <p:nvCxnSpPr>
          <p:cNvPr id="4" name="Straight Connector 3">
            <a:extLst>
              <a:ext uri="{FF2B5EF4-FFF2-40B4-BE49-F238E27FC236}">
                <a16:creationId xmlns:a16="http://schemas.microsoft.com/office/drawing/2014/main" id="{3D85F517-6387-4D3B-A9A0-6552AF412A00}"/>
              </a:ext>
            </a:extLst>
          </p:cNvPr>
          <p:cNvCxnSpPr>
            <a:cxnSpLocks/>
          </p:cNvCxnSpPr>
          <p:nvPr/>
        </p:nvCxnSpPr>
        <p:spPr>
          <a:xfrm flipV="1">
            <a:off x="3916222" y="3774987"/>
            <a:ext cx="1010005" cy="576804"/>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D096F22-C9D5-4C7F-97E1-93B9DBB6356D}"/>
              </a:ext>
            </a:extLst>
          </p:cNvPr>
          <p:cNvCxnSpPr>
            <a:cxnSpLocks/>
            <a:endCxn id="2" idx="5"/>
          </p:cNvCxnSpPr>
          <p:nvPr/>
        </p:nvCxnSpPr>
        <p:spPr>
          <a:xfrm flipH="1" flipV="1">
            <a:off x="3191044" y="3011420"/>
            <a:ext cx="368144" cy="533621"/>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85A2629-3EE8-4081-94EF-4A50604A67F1}"/>
              </a:ext>
            </a:extLst>
          </p:cNvPr>
          <p:cNvSpPr txBox="1"/>
          <p:nvPr/>
        </p:nvSpPr>
        <p:spPr>
          <a:xfrm>
            <a:off x="6030486" y="5898087"/>
            <a:ext cx="1489712" cy="369332"/>
          </a:xfrm>
          <a:prstGeom prst="rect">
            <a:avLst/>
          </a:prstGeom>
          <a:noFill/>
        </p:spPr>
        <p:txBody>
          <a:bodyPr wrap="square" rtlCol="0">
            <a:spAutoFit/>
          </a:bodyPr>
          <a:lstStyle/>
          <a:p>
            <a:r>
              <a:rPr lang="en-US" i="1" dirty="0">
                <a:solidFill>
                  <a:srgbClr val="FF0000"/>
                </a:solidFill>
              </a:rPr>
              <a:t>COMID</a:t>
            </a:r>
            <a:r>
              <a:rPr lang="en-US" i="1" dirty="0">
                <a:solidFill>
                  <a:schemeClr val="accent5"/>
                </a:solidFill>
              </a:rPr>
              <a:t>????</a:t>
            </a:r>
          </a:p>
        </p:txBody>
      </p:sp>
    </p:spTree>
    <p:extLst>
      <p:ext uri="{BB962C8B-B14F-4D97-AF65-F5344CB8AC3E}">
        <p14:creationId xmlns:p14="http://schemas.microsoft.com/office/powerpoint/2010/main" val="89909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P spid="39"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83EB-CD07-4DB1-9BBC-A8F203958E34}"/>
              </a:ext>
            </a:extLst>
          </p:cNvPr>
          <p:cNvSpPr>
            <a:spLocks noGrp="1"/>
          </p:cNvSpPr>
          <p:nvPr>
            <p:ph type="title"/>
          </p:nvPr>
        </p:nvSpPr>
        <p:spPr>
          <a:xfrm>
            <a:off x="913774" y="488978"/>
            <a:ext cx="10364451" cy="680196"/>
          </a:xfrm>
        </p:spPr>
        <p:txBody>
          <a:bodyPr/>
          <a:lstStyle/>
          <a:p>
            <a:r>
              <a:rPr lang="en-US" dirty="0"/>
              <a:t>IoW Action Items</a:t>
            </a:r>
          </a:p>
        </p:txBody>
      </p:sp>
      <p:sp>
        <p:nvSpPr>
          <p:cNvPr id="3" name="Content Placeholder 2">
            <a:extLst>
              <a:ext uri="{FF2B5EF4-FFF2-40B4-BE49-F238E27FC236}">
                <a16:creationId xmlns:a16="http://schemas.microsoft.com/office/drawing/2014/main" id="{88004AFF-792B-4897-8DDD-8DA97A0462B1}"/>
              </a:ext>
            </a:extLst>
          </p:cNvPr>
          <p:cNvSpPr>
            <a:spLocks noGrp="1"/>
          </p:cNvSpPr>
          <p:nvPr>
            <p:ph sz="quarter" idx="13"/>
          </p:nvPr>
        </p:nvSpPr>
        <p:spPr>
          <a:xfrm>
            <a:off x="463827" y="1363980"/>
            <a:ext cx="11304104" cy="5063324"/>
          </a:xfrm>
        </p:spPr>
        <p:txBody>
          <a:bodyPr>
            <a:normAutofit/>
          </a:bodyPr>
          <a:lstStyle/>
          <a:p>
            <a:pPr marL="457200" indent="-457200">
              <a:buAutoNum type="arabicPeriod"/>
            </a:pPr>
            <a:r>
              <a:rPr lang="en-US" dirty="0"/>
              <a:t>Publishing stream sensor metadata</a:t>
            </a:r>
          </a:p>
          <a:p>
            <a:pPr marL="914400" lvl="1" indent="-457200">
              <a:buFont typeface="+mj-lt"/>
              <a:buAutoNum type="alphaLcPeriod"/>
            </a:pPr>
            <a:r>
              <a:rPr lang="en-US" i="1" dirty="0"/>
              <a:t>Managing the intake from different sources and automating the QA/QC may be a priority under this objective</a:t>
            </a:r>
          </a:p>
          <a:p>
            <a:pPr marL="914400" lvl="1" indent="-457200">
              <a:buFont typeface="+mj-lt"/>
              <a:buAutoNum type="alphaLcPeriod"/>
            </a:pPr>
            <a:r>
              <a:rPr lang="en-US" i="1" dirty="0"/>
              <a:t>Publishing stream gage metadata – needs discussion: attributes, locations, etc.  Can we get this from the automatic input already (even if we don’t have curated final list?)</a:t>
            </a:r>
          </a:p>
          <a:p>
            <a:pPr marL="914400" lvl="1" indent="-457200">
              <a:buFont typeface="+mj-lt"/>
              <a:buAutoNum type="alphaLcPeriod"/>
            </a:pPr>
            <a:r>
              <a:rPr lang="en-US" i="1" dirty="0"/>
              <a:t>How does this different from existing CDEC products?  Do we need to add a CDEC person to the Tech Team?</a:t>
            </a:r>
          </a:p>
          <a:p>
            <a:pPr marL="457200" indent="-457200">
              <a:buAutoNum type="arabicPeriod"/>
            </a:pPr>
            <a:r>
              <a:rPr lang="en-US" dirty="0"/>
              <a:t>Linking stream sensor metadata to hydrographic data </a:t>
            </a:r>
          </a:p>
          <a:p>
            <a:pPr marL="914400" lvl="1" indent="-457200">
              <a:buFont typeface="+mj-lt"/>
              <a:buAutoNum type="alphaLcPeriod"/>
            </a:pPr>
            <a:r>
              <a:rPr lang="en-US" i="1" dirty="0"/>
              <a:t>snap to stream segments, visually inspect questionable gage locations.  Do we keep canals, etc.?</a:t>
            </a:r>
            <a:endParaRPr lang="en-US" dirty="0"/>
          </a:p>
          <a:p>
            <a:pPr marL="457200" indent="-457200">
              <a:buAutoNum type="arabicPeriod"/>
            </a:pPr>
            <a:r>
              <a:rPr lang="en-US" dirty="0"/>
              <a:t>Process for stream-reach sensor prioritization </a:t>
            </a:r>
          </a:p>
          <a:p>
            <a:pPr marL="914400" lvl="1" indent="-457200">
              <a:buFont typeface="+mj-lt"/>
              <a:buAutoNum type="alphaLcPeriod"/>
            </a:pPr>
            <a:r>
              <a:rPr lang="en-US" i="1" dirty="0"/>
              <a:t>This is the current focus of the Tech Team and UCB SNAG collaboration</a:t>
            </a:r>
          </a:p>
          <a:p>
            <a:pPr marL="457200" indent="-457200">
              <a:buAutoNum type="arabicPeriod"/>
            </a:pPr>
            <a:r>
              <a:rPr lang="en-US" dirty="0"/>
              <a:t>Documentation</a:t>
            </a:r>
          </a:p>
          <a:p>
            <a:pPr marL="914400" lvl="1" indent="-457200">
              <a:buFont typeface="+mj-lt"/>
              <a:buAutoNum type="alphaLcPeriod"/>
            </a:pPr>
            <a:r>
              <a:rPr lang="en-US" i="1" dirty="0"/>
              <a:t>SB19 plan draft is due in Sept; potential for additional publications </a:t>
            </a:r>
          </a:p>
        </p:txBody>
      </p:sp>
    </p:spTree>
    <p:extLst>
      <p:ext uri="{BB962C8B-B14F-4D97-AF65-F5344CB8AC3E}">
        <p14:creationId xmlns:p14="http://schemas.microsoft.com/office/powerpoint/2010/main" val="2053600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3C72-7746-449A-9A68-96908B9D5468}"/>
              </a:ext>
            </a:extLst>
          </p:cNvPr>
          <p:cNvSpPr>
            <a:spLocks noGrp="1"/>
          </p:cNvSpPr>
          <p:nvPr>
            <p:ph type="title"/>
          </p:nvPr>
        </p:nvSpPr>
        <p:spPr>
          <a:xfrm>
            <a:off x="624432" y="364309"/>
            <a:ext cx="10943135" cy="779977"/>
          </a:xfrm>
        </p:spPr>
        <p:txBody>
          <a:bodyPr>
            <a:normAutofit fontScale="90000"/>
          </a:bodyPr>
          <a:lstStyle/>
          <a:p>
            <a:r>
              <a:rPr lang="en-US" dirty="0"/>
              <a:t>Collaboration with UC Berkeley: Applying SNAG to SB19 effort</a:t>
            </a:r>
          </a:p>
        </p:txBody>
      </p:sp>
      <p:pic>
        <p:nvPicPr>
          <p:cNvPr id="4" name="Picture 3">
            <a:extLst>
              <a:ext uri="{FF2B5EF4-FFF2-40B4-BE49-F238E27FC236}">
                <a16:creationId xmlns:a16="http://schemas.microsoft.com/office/drawing/2014/main" id="{F2A4F151-CD8D-45B8-A155-C8435EBDC4A1}"/>
              </a:ext>
            </a:extLst>
          </p:cNvPr>
          <p:cNvPicPr>
            <a:picLocks noChangeAspect="1"/>
          </p:cNvPicPr>
          <p:nvPr/>
        </p:nvPicPr>
        <p:blipFill>
          <a:blip r:embed="rId3"/>
          <a:stretch>
            <a:fillRect/>
          </a:stretch>
        </p:blipFill>
        <p:spPr>
          <a:xfrm>
            <a:off x="6799812" y="1090974"/>
            <a:ext cx="4898654" cy="3026669"/>
          </a:xfrm>
          <a:prstGeom prst="rect">
            <a:avLst/>
          </a:prstGeom>
        </p:spPr>
      </p:pic>
      <p:pic>
        <p:nvPicPr>
          <p:cNvPr id="5" name="Picture 4">
            <a:extLst>
              <a:ext uri="{FF2B5EF4-FFF2-40B4-BE49-F238E27FC236}">
                <a16:creationId xmlns:a16="http://schemas.microsoft.com/office/drawing/2014/main" id="{F996D2B0-4D7B-495D-8B16-605E619834B7}"/>
              </a:ext>
            </a:extLst>
          </p:cNvPr>
          <p:cNvPicPr>
            <a:picLocks noChangeAspect="1"/>
          </p:cNvPicPr>
          <p:nvPr/>
        </p:nvPicPr>
        <p:blipFill>
          <a:blip r:embed="rId4"/>
          <a:stretch>
            <a:fillRect/>
          </a:stretch>
        </p:blipFill>
        <p:spPr>
          <a:xfrm>
            <a:off x="6799812" y="2685985"/>
            <a:ext cx="1493958" cy="1413431"/>
          </a:xfrm>
          <a:prstGeom prst="rect">
            <a:avLst/>
          </a:prstGeom>
        </p:spPr>
      </p:pic>
      <p:sp>
        <p:nvSpPr>
          <p:cNvPr id="6" name="Title 1">
            <a:extLst>
              <a:ext uri="{FF2B5EF4-FFF2-40B4-BE49-F238E27FC236}">
                <a16:creationId xmlns:a16="http://schemas.microsoft.com/office/drawing/2014/main" id="{BD49A4E0-4093-4A8B-A9B9-506CF124ED84}"/>
              </a:ext>
            </a:extLst>
          </p:cNvPr>
          <p:cNvSpPr txBox="1">
            <a:spLocks/>
          </p:cNvSpPr>
          <p:nvPr/>
        </p:nvSpPr>
        <p:spPr>
          <a:xfrm>
            <a:off x="139486" y="6336632"/>
            <a:ext cx="6257364" cy="41834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none" baseline="0">
                <a:solidFill>
                  <a:schemeClr val="tx1"/>
                </a:solidFill>
                <a:effectLst/>
                <a:latin typeface="+mj-lt"/>
                <a:ea typeface="+mj-ea"/>
                <a:cs typeface="+mj-cs"/>
              </a:defRPr>
            </a:lvl1pPr>
          </a:lstStyle>
          <a:p>
            <a:pPr algn="l"/>
            <a:r>
              <a:rPr lang="en-US" sz="1050" dirty="0"/>
              <a:t>Source: Grantham, T. and Andrews, L., 2020, </a:t>
            </a:r>
            <a:r>
              <a:rPr lang="en-US" sz="1050" b="1" dirty="0"/>
              <a:t>Stream Network Analysis for Gages</a:t>
            </a:r>
            <a:r>
              <a:rPr lang="en-US" sz="1050" dirty="0"/>
              <a:t>, UC Berkeley 22 Oct 2020</a:t>
            </a:r>
          </a:p>
          <a:p>
            <a:pPr algn="l"/>
            <a:r>
              <a:rPr lang="en-US" sz="1050" dirty="0"/>
              <a:t>* The Nature Conservancy Gage Gap 2019 www.codefornature.og </a:t>
            </a:r>
          </a:p>
        </p:txBody>
      </p:sp>
      <p:sp>
        <p:nvSpPr>
          <p:cNvPr id="7" name="Content Placeholder 2">
            <a:extLst>
              <a:ext uri="{FF2B5EF4-FFF2-40B4-BE49-F238E27FC236}">
                <a16:creationId xmlns:a16="http://schemas.microsoft.com/office/drawing/2014/main" id="{1EB0C9DF-19D6-48EA-857D-849B1ABCFAC8}"/>
              </a:ext>
            </a:extLst>
          </p:cNvPr>
          <p:cNvSpPr>
            <a:spLocks noGrp="1"/>
          </p:cNvSpPr>
          <p:nvPr>
            <p:ph sz="quarter" idx="13"/>
          </p:nvPr>
        </p:nvSpPr>
        <p:spPr>
          <a:xfrm>
            <a:off x="322030" y="1248552"/>
            <a:ext cx="6257364" cy="4714210"/>
          </a:xfrm>
        </p:spPr>
        <p:txBody>
          <a:bodyPr>
            <a:normAutofit lnSpcReduction="10000"/>
          </a:bodyPr>
          <a:lstStyle/>
          <a:p>
            <a:pPr marL="0" indent="0">
              <a:buNone/>
            </a:pPr>
            <a:r>
              <a:rPr lang="en-US" dirty="0"/>
              <a:t>Gage Gap is based on </a:t>
            </a:r>
            <a:r>
              <a:rPr lang="en-US" u="sng" dirty="0"/>
              <a:t>gage location </a:t>
            </a:r>
            <a:r>
              <a:rPr lang="en-US" dirty="0"/>
              <a:t>and </a:t>
            </a:r>
            <a:r>
              <a:rPr lang="en-US" u="sng" dirty="0"/>
              <a:t>watershed area</a:t>
            </a:r>
            <a:r>
              <a:rPr lang="en-US" dirty="0"/>
              <a:t> (similar to TNC Gage Gap II*)</a:t>
            </a:r>
          </a:p>
          <a:p>
            <a:pPr marL="0" indent="0">
              <a:buNone/>
            </a:pPr>
            <a:r>
              <a:rPr lang="en-US" dirty="0"/>
              <a:t>Developing code to integrate with:</a:t>
            </a:r>
          </a:p>
          <a:p>
            <a:pPr lvl="1"/>
            <a:r>
              <a:rPr lang="en-US" dirty="0"/>
              <a:t>Ecosystem layers (HUC12) -&gt; single metric</a:t>
            </a:r>
          </a:p>
          <a:p>
            <a:pPr lvl="1"/>
            <a:r>
              <a:rPr lang="en-US" dirty="0"/>
              <a:t>Reference gage effort</a:t>
            </a:r>
          </a:p>
          <a:p>
            <a:pPr lvl="1"/>
            <a:r>
              <a:rPr lang="en-US" dirty="0"/>
              <a:t>TBD: other layer types</a:t>
            </a:r>
          </a:p>
          <a:p>
            <a:pPr marL="0" indent="0">
              <a:buNone/>
            </a:pPr>
            <a:r>
              <a:rPr lang="en-US" dirty="0"/>
              <a:t>Questions:</a:t>
            </a:r>
          </a:p>
          <a:p>
            <a:pPr lvl="1"/>
            <a:r>
              <a:rPr lang="en-US" dirty="0"/>
              <a:t>How to scale up (summarize) stream-segment-level data for reporting?</a:t>
            </a:r>
          </a:p>
          <a:p>
            <a:pPr lvl="1"/>
            <a:r>
              <a:rPr lang="en-US" dirty="0"/>
              <a:t>How to eliminate stream segments that are hydrologically unsuitable for gage prioritization?</a:t>
            </a:r>
          </a:p>
          <a:p>
            <a:pPr lvl="1"/>
            <a:r>
              <a:rPr lang="en-US" dirty="0"/>
              <a:t>Can we integrate with data visualization effort?</a:t>
            </a:r>
          </a:p>
        </p:txBody>
      </p:sp>
      <p:pic>
        <p:nvPicPr>
          <p:cNvPr id="3" name="Picture 2">
            <a:extLst>
              <a:ext uri="{FF2B5EF4-FFF2-40B4-BE49-F238E27FC236}">
                <a16:creationId xmlns:a16="http://schemas.microsoft.com/office/drawing/2014/main" id="{C9FFDEEE-91D3-41FB-B746-1F363A97C08B}"/>
              </a:ext>
            </a:extLst>
          </p:cNvPr>
          <p:cNvPicPr>
            <a:picLocks noChangeAspect="1"/>
          </p:cNvPicPr>
          <p:nvPr/>
        </p:nvPicPr>
        <p:blipFill>
          <a:blip r:embed="rId5"/>
          <a:stretch>
            <a:fillRect/>
          </a:stretch>
        </p:blipFill>
        <p:spPr>
          <a:xfrm>
            <a:off x="8189701" y="4253691"/>
            <a:ext cx="3377866" cy="2604309"/>
          </a:xfrm>
          <a:prstGeom prst="rect">
            <a:avLst/>
          </a:prstGeom>
        </p:spPr>
      </p:pic>
      <p:grpSp>
        <p:nvGrpSpPr>
          <p:cNvPr id="10" name="Group 9">
            <a:extLst>
              <a:ext uri="{FF2B5EF4-FFF2-40B4-BE49-F238E27FC236}">
                <a16:creationId xmlns:a16="http://schemas.microsoft.com/office/drawing/2014/main" id="{0AD35897-BFA3-4B50-889E-F693BB15ADAF}"/>
              </a:ext>
            </a:extLst>
          </p:cNvPr>
          <p:cNvGrpSpPr/>
          <p:nvPr/>
        </p:nvGrpSpPr>
        <p:grpSpPr>
          <a:xfrm>
            <a:off x="8396287" y="4359150"/>
            <a:ext cx="2507457" cy="2482181"/>
            <a:chOff x="8396287" y="4359150"/>
            <a:chExt cx="2507457" cy="2482181"/>
          </a:xfrm>
        </p:grpSpPr>
        <p:pic>
          <p:nvPicPr>
            <p:cNvPr id="8" name="Picture 7">
              <a:extLst>
                <a:ext uri="{FF2B5EF4-FFF2-40B4-BE49-F238E27FC236}">
                  <a16:creationId xmlns:a16="http://schemas.microsoft.com/office/drawing/2014/main" id="{CDB04E4F-0F6E-43A7-AB86-74BAA6FA7004}"/>
                </a:ext>
              </a:extLst>
            </p:cNvPr>
            <p:cNvPicPr>
              <a:picLocks/>
            </p:cNvPicPr>
            <p:nvPr/>
          </p:nvPicPr>
          <p:blipFill>
            <a:blip r:embed="rId6">
              <a:alphaModFix/>
            </a:blip>
            <a:stretch>
              <a:fillRect/>
            </a:stretch>
          </p:blipFill>
          <p:spPr>
            <a:xfrm>
              <a:off x="8396287" y="4359150"/>
              <a:ext cx="2507457" cy="2355975"/>
            </a:xfrm>
            <a:prstGeom prst="rect">
              <a:avLst/>
            </a:prstGeom>
            <a:effectLst/>
          </p:spPr>
        </p:pic>
        <p:sp>
          <p:nvSpPr>
            <p:cNvPr id="9" name="Rectangle 8">
              <a:extLst>
                <a:ext uri="{FF2B5EF4-FFF2-40B4-BE49-F238E27FC236}">
                  <a16:creationId xmlns:a16="http://schemas.microsoft.com/office/drawing/2014/main" id="{EACA49D0-E08B-43F9-AF9B-6BAE39BA168C}"/>
                </a:ext>
              </a:extLst>
            </p:cNvPr>
            <p:cNvSpPr/>
            <p:nvPr/>
          </p:nvSpPr>
          <p:spPr>
            <a:xfrm>
              <a:off x="9496425" y="6713086"/>
              <a:ext cx="626269" cy="128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212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0C77-AA7F-4BDB-BFD5-0FA84E6858FB}"/>
              </a:ext>
            </a:extLst>
          </p:cNvPr>
          <p:cNvSpPr>
            <a:spLocks noGrp="1"/>
          </p:cNvSpPr>
          <p:nvPr>
            <p:ph type="title"/>
          </p:nvPr>
        </p:nvSpPr>
        <p:spPr>
          <a:xfrm>
            <a:off x="913775" y="618518"/>
            <a:ext cx="10364451" cy="923412"/>
          </a:xfrm>
        </p:spPr>
        <p:txBody>
          <a:bodyPr>
            <a:normAutofit/>
          </a:bodyPr>
          <a:lstStyle/>
          <a:p>
            <a:r>
              <a:rPr lang="en-US" dirty="0"/>
              <a:t>UCB Berkeley SNAG Tool: What we hope to Accomplish</a:t>
            </a:r>
          </a:p>
        </p:txBody>
      </p:sp>
      <p:sp>
        <p:nvSpPr>
          <p:cNvPr id="3" name="Content Placeholder 2">
            <a:extLst>
              <a:ext uri="{FF2B5EF4-FFF2-40B4-BE49-F238E27FC236}">
                <a16:creationId xmlns:a16="http://schemas.microsoft.com/office/drawing/2014/main" id="{F4AF3C3D-DDFB-408E-8377-05DD84BAFF90}"/>
              </a:ext>
            </a:extLst>
          </p:cNvPr>
          <p:cNvSpPr>
            <a:spLocks noGrp="1"/>
          </p:cNvSpPr>
          <p:nvPr>
            <p:ph sz="quarter" idx="13"/>
          </p:nvPr>
        </p:nvSpPr>
        <p:spPr>
          <a:xfrm>
            <a:off x="601980" y="1706880"/>
            <a:ext cx="10675620" cy="4373880"/>
          </a:xfrm>
        </p:spPr>
        <p:txBody>
          <a:bodyPr>
            <a:normAutofit fontScale="92500" lnSpcReduction="20000"/>
          </a:bodyPr>
          <a:lstStyle/>
          <a:p>
            <a:r>
              <a:rPr lang="en-US" dirty="0"/>
              <a:t>Resolve issues with stream segment (suitability) and gage datasets</a:t>
            </a:r>
          </a:p>
          <a:p>
            <a:r>
              <a:rPr lang="en-US" dirty="0"/>
              <a:t>Resolve issues with scaling and normalization (if exist)</a:t>
            </a:r>
          </a:p>
          <a:p>
            <a:r>
              <a:rPr lang="en-US" dirty="0"/>
              <a:t>Develop tool with </a:t>
            </a:r>
            <a:r>
              <a:rPr lang="en-US" u="sng" dirty="0"/>
              <a:t>adjustable weighting </a:t>
            </a:r>
            <a:r>
              <a:rPr lang="en-US" dirty="0"/>
              <a:t>on input datasets, and generate a composite score for each of the major management criteria</a:t>
            </a:r>
          </a:p>
          <a:p>
            <a:r>
              <a:rPr lang="en-US" dirty="0"/>
              <a:t>Analyze multi-criteria benefits (internal - not for publication – avoid pitting one criteria vs. another)</a:t>
            </a:r>
          </a:p>
          <a:p>
            <a:r>
              <a:rPr lang="en-US" dirty="0"/>
              <a:t>Develop HUC10(?) level results from stream segment level of resolution in tool?</a:t>
            </a:r>
          </a:p>
          <a:p>
            <a:r>
              <a:rPr lang="en-US" dirty="0"/>
              <a:t>Separate gage gap results from criteria results, allowing the tool to run gage gap once and prioritization many times? (computational time decrease?)</a:t>
            </a:r>
          </a:p>
          <a:p>
            <a:r>
              <a:rPr lang="en-US" i="1" dirty="0">
                <a:solidFill>
                  <a:schemeClr val="bg1">
                    <a:lumMod val="50000"/>
                  </a:schemeClr>
                </a:solidFill>
              </a:rPr>
              <a:t>Analyze the current network to determine how well it is currently meeting each of the priority areas?</a:t>
            </a:r>
          </a:p>
          <a:p>
            <a:pPr lvl="1"/>
            <a:r>
              <a:rPr lang="en-US" dirty="0">
                <a:solidFill>
                  <a:schemeClr val="bg1">
                    <a:lumMod val="50000"/>
                  </a:schemeClr>
                </a:solidFill>
              </a:rPr>
              <a:t>Loaded question with many definitions needed?</a:t>
            </a:r>
          </a:p>
          <a:p>
            <a:pPr lvl="1"/>
            <a:r>
              <a:rPr lang="en-US" dirty="0">
                <a:solidFill>
                  <a:schemeClr val="bg1">
                    <a:lumMod val="50000"/>
                  </a:schemeClr>
                </a:solidFill>
              </a:rPr>
              <a:t>Would be nice to determine if the current network is serving one criteria well and other poorly (or not)</a:t>
            </a:r>
          </a:p>
          <a:p>
            <a:endParaRPr lang="en-US" dirty="0"/>
          </a:p>
        </p:txBody>
      </p:sp>
    </p:spTree>
    <p:extLst>
      <p:ext uri="{BB962C8B-B14F-4D97-AF65-F5344CB8AC3E}">
        <p14:creationId xmlns:p14="http://schemas.microsoft.com/office/powerpoint/2010/main" val="4142779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D353-996F-40B3-AF20-9016DBC7A163}"/>
              </a:ext>
            </a:extLst>
          </p:cNvPr>
          <p:cNvSpPr>
            <a:spLocks noGrp="1"/>
          </p:cNvSpPr>
          <p:nvPr>
            <p:ph type="title"/>
          </p:nvPr>
        </p:nvSpPr>
        <p:spPr>
          <a:xfrm>
            <a:off x="913775" y="618518"/>
            <a:ext cx="10364451" cy="1010778"/>
          </a:xfrm>
        </p:spPr>
        <p:txBody>
          <a:bodyPr/>
          <a:lstStyle/>
          <a:p>
            <a:r>
              <a:rPr lang="en-US" dirty="0"/>
              <a:t>Stream Segment Selection Concerns</a:t>
            </a:r>
          </a:p>
        </p:txBody>
      </p:sp>
      <p:sp>
        <p:nvSpPr>
          <p:cNvPr id="3" name="Content Placeholder 2">
            <a:extLst>
              <a:ext uri="{FF2B5EF4-FFF2-40B4-BE49-F238E27FC236}">
                <a16:creationId xmlns:a16="http://schemas.microsoft.com/office/drawing/2014/main" id="{ADF663FF-4348-4061-9AEE-2B8A6BD187CF}"/>
              </a:ext>
            </a:extLst>
          </p:cNvPr>
          <p:cNvSpPr>
            <a:spLocks noGrp="1"/>
          </p:cNvSpPr>
          <p:nvPr>
            <p:ph idx="1"/>
          </p:nvPr>
        </p:nvSpPr>
        <p:spPr>
          <a:xfrm>
            <a:off x="913775" y="1995055"/>
            <a:ext cx="10364452" cy="3796145"/>
          </a:xfrm>
        </p:spPr>
        <p:txBody>
          <a:bodyPr>
            <a:normAutofit fontScale="77500" lnSpcReduction="20000"/>
          </a:bodyPr>
          <a:lstStyle/>
          <a:p>
            <a:r>
              <a:rPr lang="en-US" sz="2400" b="1" dirty="0"/>
              <a:t>Perennial vs Intermittent vs. Ephemeral  </a:t>
            </a:r>
            <a:r>
              <a:rPr lang="en-US" sz="2400" dirty="0"/>
              <a:t>(do we ignore ephemeral streams?) </a:t>
            </a:r>
            <a:r>
              <a:rPr lang="en-US" sz="2400" i="1" dirty="0">
                <a:solidFill>
                  <a:srgbClr val="FF0000"/>
                </a:solidFill>
              </a:rPr>
              <a:t>we do not have enough data to support this in </a:t>
            </a:r>
            <a:r>
              <a:rPr lang="en-US" sz="2400" i="1" dirty="0" err="1">
                <a:solidFill>
                  <a:srgbClr val="FF0000"/>
                </a:solidFill>
              </a:rPr>
              <a:t>NHDPlus</a:t>
            </a:r>
            <a:r>
              <a:rPr lang="en-US" sz="2400" i="1" dirty="0">
                <a:solidFill>
                  <a:srgbClr val="FF0000"/>
                </a:solidFill>
              </a:rPr>
              <a:t> v2, but we may be able to apply criteria from </a:t>
            </a:r>
            <a:r>
              <a:rPr lang="en-US" sz="2400" i="1" dirty="0" err="1">
                <a:solidFill>
                  <a:srgbClr val="FF0000"/>
                </a:solidFill>
              </a:rPr>
              <a:t>eFlows</a:t>
            </a:r>
            <a:r>
              <a:rPr lang="en-US" sz="2400" i="1" dirty="0">
                <a:solidFill>
                  <a:srgbClr val="FF0000"/>
                </a:solidFill>
              </a:rPr>
              <a:t> and require selecting higher order streams, or add a narrative recommendation.</a:t>
            </a:r>
            <a:endParaRPr lang="en-US" sz="2200" b="1" dirty="0">
              <a:solidFill>
                <a:schemeClr val="accent3">
                  <a:lumMod val="75000"/>
                </a:schemeClr>
              </a:solidFill>
              <a:highlight>
                <a:srgbClr val="FFFF00"/>
              </a:highlight>
            </a:endParaRPr>
          </a:p>
          <a:p>
            <a:r>
              <a:rPr lang="en-US" sz="2400" b="1" dirty="0"/>
              <a:t>Stream order or Drainage Area </a:t>
            </a:r>
            <a:r>
              <a:rPr lang="en-US" sz="2400" dirty="0"/>
              <a:t>(</a:t>
            </a:r>
            <a:r>
              <a:rPr lang="en-US" sz="2400" dirty="0" err="1"/>
              <a:t>NHDPlus</a:t>
            </a:r>
            <a:r>
              <a:rPr lang="en-US" sz="2400" dirty="0"/>
              <a:t> v2 VAA) </a:t>
            </a:r>
            <a:r>
              <a:rPr lang="en-US" sz="2400" i="1" dirty="0">
                <a:solidFill>
                  <a:srgbClr val="FF0000"/>
                </a:solidFill>
              </a:rPr>
              <a:t>threshold to ignore?  </a:t>
            </a:r>
            <a:endParaRPr lang="en-US" sz="2400" dirty="0"/>
          </a:p>
          <a:p>
            <a:r>
              <a:rPr lang="en-US" sz="2400" b="1" dirty="0"/>
              <a:t>Other suitability criteria </a:t>
            </a:r>
            <a:r>
              <a:rPr lang="en-US" sz="2400" i="1" dirty="0">
                <a:solidFill>
                  <a:srgbClr val="FF0000"/>
                </a:solidFill>
              </a:rPr>
              <a:t>do we eliminate non-natural sites? note – the data may not support this as some major rivers have been moved and are thus coded as artificial.  </a:t>
            </a:r>
            <a:endParaRPr lang="en-US" sz="2400" b="1" dirty="0"/>
          </a:p>
          <a:p>
            <a:r>
              <a:rPr lang="en-US" sz="2400" b="1" dirty="0"/>
              <a:t>Multi-benefits may be a function of resolution: </a:t>
            </a:r>
            <a:r>
              <a:rPr lang="en-US" sz="2400" i="1" dirty="0"/>
              <a:t>e.g. there may be multiple needs within a HUC12, but it may be impossible to select a site to cover all benefits if they occur in different parts of the watershed.  </a:t>
            </a:r>
          </a:p>
          <a:p>
            <a:r>
              <a:rPr lang="en-US" sz="2400" b="1" dirty="0"/>
              <a:t>Scale: </a:t>
            </a:r>
            <a:r>
              <a:rPr lang="en-US" sz="2400" dirty="0"/>
              <a:t>stream segment vs. HUC – how to change scale for purposes of a high-level report?  For identifying priorities?</a:t>
            </a:r>
          </a:p>
          <a:p>
            <a:endParaRPr lang="en-US" sz="2400" i="1" dirty="0"/>
          </a:p>
        </p:txBody>
      </p:sp>
    </p:spTree>
    <p:extLst>
      <p:ext uri="{BB962C8B-B14F-4D97-AF65-F5344CB8AC3E}">
        <p14:creationId xmlns:p14="http://schemas.microsoft.com/office/powerpoint/2010/main" val="298987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EE42F-2040-4AD3-99B3-F0CE34ED5D9B}"/>
              </a:ext>
            </a:extLst>
          </p:cNvPr>
          <p:cNvSpPr>
            <a:spLocks noGrp="1"/>
          </p:cNvSpPr>
          <p:nvPr>
            <p:ph type="title"/>
          </p:nvPr>
        </p:nvSpPr>
        <p:spPr>
          <a:xfrm>
            <a:off x="913775" y="618517"/>
            <a:ext cx="10364451" cy="851695"/>
          </a:xfrm>
        </p:spPr>
        <p:txBody>
          <a:bodyPr/>
          <a:lstStyle/>
          <a:p>
            <a:r>
              <a:rPr lang="en-US" dirty="0"/>
              <a:t>Stream Segment Questions</a:t>
            </a:r>
          </a:p>
        </p:txBody>
      </p:sp>
      <p:sp>
        <p:nvSpPr>
          <p:cNvPr id="3" name="Content Placeholder 2">
            <a:extLst>
              <a:ext uri="{FF2B5EF4-FFF2-40B4-BE49-F238E27FC236}">
                <a16:creationId xmlns:a16="http://schemas.microsoft.com/office/drawing/2014/main" id="{3C9F5FC0-2322-446B-AB1C-EE76DEF7DFE6}"/>
              </a:ext>
            </a:extLst>
          </p:cNvPr>
          <p:cNvSpPr>
            <a:spLocks noGrp="1"/>
          </p:cNvSpPr>
          <p:nvPr>
            <p:ph sz="quarter" idx="13"/>
          </p:nvPr>
        </p:nvSpPr>
        <p:spPr>
          <a:xfrm>
            <a:off x="913774" y="1470212"/>
            <a:ext cx="10363826" cy="4320987"/>
          </a:xfrm>
        </p:spPr>
        <p:txBody>
          <a:bodyPr>
            <a:normAutofit/>
          </a:bodyPr>
          <a:lstStyle/>
          <a:p>
            <a:r>
              <a:rPr lang="en-US" dirty="0" err="1"/>
              <a:t>NHDPlus</a:t>
            </a:r>
            <a:r>
              <a:rPr lang="en-US" dirty="0"/>
              <a:t> V2 has 180,000+ stream segments</a:t>
            </a:r>
          </a:p>
          <a:p>
            <a:r>
              <a:rPr lang="en-US" dirty="0"/>
              <a:t>CA </a:t>
            </a:r>
            <a:r>
              <a:rPr lang="en-US" dirty="0" err="1"/>
              <a:t>eFLows</a:t>
            </a:r>
            <a:r>
              <a:rPr lang="en-US" dirty="0"/>
              <a:t> uses ~70,000 stream segments (appears to have eliminated some canals and small stream segments)</a:t>
            </a:r>
          </a:p>
          <a:p>
            <a:pPr lvl="1"/>
            <a:r>
              <a:rPr lang="en-US" dirty="0"/>
              <a:t>What were their exact methods? </a:t>
            </a:r>
          </a:p>
          <a:p>
            <a:r>
              <a:rPr lang="en-US" dirty="0" err="1"/>
              <a:t>NHDPlus</a:t>
            </a:r>
            <a:r>
              <a:rPr lang="en-US" dirty="0"/>
              <a:t> V2 – filtering on </a:t>
            </a:r>
            <a:r>
              <a:rPr lang="en-US" dirty="0" err="1"/>
              <a:t>Fcode</a:t>
            </a:r>
            <a:r>
              <a:rPr lang="en-US" dirty="0"/>
              <a:t> for just … -&gt; inadvertently eliminates some major rivers and the Yolo Bypass because the current paths are “artificial”… difficult to automate?</a:t>
            </a:r>
          </a:p>
          <a:p>
            <a:pPr lvl="1"/>
            <a:r>
              <a:rPr lang="en-US" dirty="0"/>
              <a:t>Not enough resolution to filter out ephemeral streams (too many intermittent)</a:t>
            </a:r>
          </a:p>
          <a:p>
            <a:r>
              <a:rPr lang="en-US" dirty="0" err="1"/>
              <a:t>NHDPlus</a:t>
            </a:r>
            <a:r>
              <a:rPr lang="en-US" dirty="0"/>
              <a:t> V2 – can be filtered on Stream Order (delete &lt;= 2?) or Total Drainage Area (&lt; ???)</a:t>
            </a:r>
          </a:p>
          <a:p>
            <a:pPr lvl="1"/>
            <a:r>
              <a:rPr lang="en-US" dirty="0"/>
              <a:t>This may eliminate many canals by itself?? </a:t>
            </a:r>
          </a:p>
          <a:p>
            <a:r>
              <a:rPr lang="en-US" dirty="0"/>
              <a:t>NOTE: it is important to import all California stream segments, including those in HUC 15, 16, 17</a:t>
            </a:r>
          </a:p>
        </p:txBody>
      </p:sp>
    </p:spTree>
    <p:extLst>
      <p:ext uri="{BB962C8B-B14F-4D97-AF65-F5344CB8AC3E}">
        <p14:creationId xmlns:p14="http://schemas.microsoft.com/office/powerpoint/2010/main" val="4115373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2780-A04C-4EE5-AA6C-1F9C7E72D066}"/>
              </a:ext>
            </a:extLst>
          </p:cNvPr>
          <p:cNvSpPr>
            <a:spLocks noGrp="1"/>
          </p:cNvSpPr>
          <p:nvPr>
            <p:ph type="title"/>
          </p:nvPr>
        </p:nvSpPr>
        <p:spPr>
          <a:xfrm>
            <a:off x="913775" y="618518"/>
            <a:ext cx="10364451" cy="744118"/>
          </a:xfrm>
        </p:spPr>
        <p:txBody>
          <a:bodyPr/>
          <a:lstStyle/>
          <a:p>
            <a:r>
              <a:rPr lang="en-US" dirty="0"/>
              <a:t>Scaling and Data Resolution Questions</a:t>
            </a:r>
          </a:p>
        </p:txBody>
      </p:sp>
      <p:sp>
        <p:nvSpPr>
          <p:cNvPr id="3" name="Content Placeholder 2">
            <a:extLst>
              <a:ext uri="{FF2B5EF4-FFF2-40B4-BE49-F238E27FC236}">
                <a16:creationId xmlns:a16="http://schemas.microsoft.com/office/drawing/2014/main" id="{F60BD141-9407-408F-8274-D8364985F0E7}"/>
              </a:ext>
            </a:extLst>
          </p:cNvPr>
          <p:cNvSpPr>
            <a:spLocks noGrp="1"/>
          </p:cNvSpPr>
          <p:nvPr>
            <p:ph sz="quarter" idx="13"/>
          </p:nvPr>
        </p:nvSpPr>
        <p:spPr>
          <a:xfrm>
            <a:off x="913774" y="1757082"/>
            <a:ext cx="10363826" cy="4034117"/>
          </a:xfrm>
        </p:spPr>
        <p:txBody>
          <a:bodyPr/>
          <a:lstStyle/>
          <a:p>
            <a:r>
              <a:rPr lang="en-US" u="sng" dirty="0"/>
              <a:t>How to scale from stream segment to HUC 10 level </a:t>
            </a:r>
            <a:r>
              <a:rPr lang="en-US" dirty="0"/>
              <a:t>(average or median value?  Maximum value)</a:t>
            </a:r>
          </a:p>
          <a:p>
            <a:r>
              <a:rPr lang="en-US" dirty="0"/>
              <a:t>How to avoid inadvertently penalizing high resolution datasets</a:t>
            </a:r>
          </a:p>
          <a:p>
            <a:r>
              <a:rPr lang="en-US" dirty="0"/>
              <a:t>How to conduct multi-criteria analysis when the different criteria exist in the same watershed but not in the same location (e.g. it would be impossible for one gage to cover both, but the prioritization may show both criteria as being “present” and therefore prioritize this location as a place where a single gage could be multi-purpose)</a:t>
            </a:r>
          </a:p>
        </p:txBody>
      </p:sp>
    </p:spTree>
    <p:extLst>
      <p:ext uri="{BB962C8B-B14F-4D97-AF65-F5344CB8AC3E}">
        <p14:creationId xmlns:p14="http://schemas.microsoft.com/office/powerpoint/2010/main" val="1300832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08D06AB2-D33D-4AC8-B96C-AB6FDD0AC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 name="Picture 2">
            <a:extLst>
              <a:ext uri="{FF2B5EF4-FFF2-40B4-BE49-F238E27FC236}">
                <a16:creationId xmlns:a16="http://schemas.microsoft.com/office/drawing/2014/main" id="{10BCC819-9CA3-4721-9DE0-4AAAA7FB4D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193">
            <a:extLst>
              <a:ext uri="{FF2B5EF4-FFF2-40B4-BE49-F238E27FC236}">
                <a16:creationId xmlns:a16="http://schemas.microsoft.com/office/drawing/2014/main" id="{0F546C42-F2B3-412F-89B1-709F9D7370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74392A3-F09E-4006-83F6-8824CAEC4D0F}"/>
              </a:ext>
            </a:extLst>
          </p:cNvPr>
          <p:cNvSpPr>
            <a:spLocks noGrp="1"/>
          </p:cNvSpPr>
          <p:nvPr>
            <p:ph idx="1"/>
          </p:nvPr>
        </p:nvSpPr>
        <p:spPr>
          <a:xfrm>
            <a:off x="1180408" y="1722120"/>
            <a:ext cx="9957528" cy="4492416"/>
          </a:xfrm>
        </p:spPr>
        <p:txBody>
          <a:bodyPr>
            <a:normAutofit/>
          </a:bodyPr>
          <a:lstStyle/>
          <a:p>
            <a:pPr marL="457200" lvl="1" indent="0">
              <a:buNone/>
            </a:pPr>
            <a:r>
              <a:rPr lang="en-US" sz="2400" dirty="0">
                <a:latin typeface="Arial" panose="020B0604020202020204" pitchFamily="34" charset="0"/>
                <a:cs typeface="Arial" panose="020B0604020202020204" pitchFamily="34" charset="0"/>
              </a:rPr>
              <a:t>Overview slides are pulled from the June 2021 TAC meeting.</a:t>
            </a:r>
          </a:p>
          <a:p>
            <a:pPr marL="457200" lvl="1" indent="0">
              <a:buNone/>
            </a:pPr>
            <a:r>
              <a:rPr lang="en-US" sz="2400" dirty="0">
                <a:latin typeface="Arial" panose="020B0604020202020204" pitchFamily="34" charset="0"/>
                <a:cs typeface="Arial" panose="020B0604020202020204" pitchFamily="34" charset="0"/>
              </a:rPr>
              <a:t>Intent is to communicate with UCB and IoW on development of a prioritization framework and vision for data visualization and potential tools to outlive report version of project.</a:t>
            </a:r>
          </a:p>
          <a:p>
            <a:pPr marL="457200" lvl="1" indent="0">
              <a:buNone/>
            </a:pPr>
            <a:endParaRPr lang="en-US" sz="2400" dirty="0">
              <a:latin typeface="Arial" panose="020B0604020202020204" pitchFamily="34" charset="0"/>
              <a:cs typeface="Arial" panose="020B0604020202020204" pitchFamily="34" charset="0"/>
            </a:endParaRPr>
          </a:p>
          <a:p>
            <a:pPr marL="457200" lvl="1" indent="0">
              <a:buNone/>
            </a:pPr>
            <a:r>
              <a:rPr lang="en-US" sz="2400" dirty="0">
                <a:latin typeface="Arial" panose="020B0604020202020204" pitchFamily="34" charset="0"/>
                <a:cs typeface="Arial" panose="020B0604020202020204" pitchFamily="34" charset="0"/>
              </a:rPr>
              <a:t>In addition, there are discussion slides not meant for presentation, but rather to frame an internal discussion.  This is a living document.</a:t>
            </a:r>
          </a:p>
          <a:p>
            <a:pPr marL="457200" lvl="1" indent="0">
              <a:buNone/>
            </a:pPr>
            <a:endParaRPr lang="en-US" sz="2400" dirty="0">
              <a:latin typeface="Arial" panose="020B0604020202020204" pitchFamily="34" charset="0"/>
              <a:cs typeface="Arial" panose="020B0604020202020204" pitchFamily="34" charset="0"/>
            </a:endParaRPr>
          </a:p>
          <a:p>
            <a:pPr marL="457200" lvl="1" indent="0">
              <a:buNone/>
            </a:pPr>
            <a:r>
              <a:rPr lang="en-US" sz="2400" dirty="0">
                <a:latin typeface="Arial" panose="020B0604020202020204" pitchFamily="34" charset="0"/>
                <a:cs typeface="Arial" panose="020B0604020202020204" pitchFamily="34" charset="0"/>
              </a:rPr>
              <a:t>Some slides are repeats in the sections </a:t>
            </a:r>
            <a:endParaRPr lang="en-US" dirty="0"/>
          </a:p>
        </p:txBody>
      </p:sp>
      <p:sp>
        <p:nvSpPr>
          <p:cNvPr id="2" name="Title 1">
            <a:extLst>
              <a:ext uri="{FF2B5EF4-FFF2-40B4-BE49-F238E27FC236}">
                <a16:creationId xmlns:a16="http://schemas.microsoft.com/office/drawing/2014/main" id="{CF246635-0837-4E4F-82F7-F97793BC6ADA}"/>
              </a:ext>
            </a:extLst>
          </p:cNvPr>
          <p:cNvSpPr>
            <a:spLocks noGrp="1"/>
          </p:cNvSpPr>
          <p:nvPr>
            <p:ph type="title"/>
          </p:nvPr>
        </p:nvSpPr>
        <p:spPr>
          <a:xfrm>
            <a:off x="1596044" y="618517"/>
            <a:ext cx="9541892" cy="821663"/>
          </a:xfrm>
        </p:spPr>
        <p:txBody>
          <a:bodyPr>
            <a:normAutofit/>
          </a:bodyPr>
          <a:lstStyle/>
          <a:p>
            <a:r>
              <a:rPr lang="en-US" dirty="0"/>
              <a:t>General Comments</a:t>
            </a:r>
          </a:p>
        </p:txBody>
      </p:sp>
    </p:spTree>
    <p:extLst>
      <p:ext uri="{BB962C8B-B14F-4D97-AF65-F5344CB8AC3E}">
        <p14:creationId xmlns:p14="http://schemas.microsoft.com/office/powerpoint/2010/main" val="2526060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dy of water&#10;&#10;Description automatically generated">
            <a:extLst>
              <a:ext uri="{FF2B5EF4-FFF2-40B4-BE49-F238E27FC236}">
                <a16:creationId xmlns:a16="http://schemas.microsoft.com/office/drawing/2014/main" id="{BBFA9534-5F73-4378-BED7-B22B6D85C11B}"/>
              </a:ext>
            </a:extLst>
          </p:cNvPr>
          <p:cNvPicPr>
            <a:picLocks noChangeAspect="1"/>
          </p:cNvPicPr>
          <p:nvPr/>
        </p:nvPicPr>
        <p:blipFill rotWithShape="1">
          <a:blip r:embed="rId3">
            <a:alphaModFix amt="35000"/>
          </a:blip>
          <a:srcRect t="17399" b="7601"/>
          <a:stretch/>
        </p:blipFill>
        <p:spPr>
          <a:xfrm>
            <a:off x="20" y="10"/>
            <a:ext cx="12191980" cy="6857990"/>
          </a:xfrm>
          <a:prstGeom prst="rect">
            <a:avLst/>
          </a:prstGeom>
          <a:solidFill>
            <a:schemeClr val="accent2">
              <a:lumMod val="40000"/>
              <a:lumOff val="60000"/>
              <a:alpha val="0"/>
            </a:schemeClr>
          </a:solidFill>
        </p:spPr>
      </p:pic>
      <p:sp>
        <p:nvSpPr>
          <p:cNvPr id="2" name="Title 1">
            <a:extLst>
              <a:ext uri="{FF2B5EF4-FFF2-40B4-BE49-F238E27FC236}">
                <a16:creationId xmlns:a16="http://schemas.microsoft.com/office/drawing/2014/main" id="{2163C1A4-5ACB-47A6-9B9F-1ADF254B4C8A}"/>
              </a:ext>
            </a:extLst>
          </p:cNvPr>
          <p:cNvSpPr>
            <a:spLocks noGrp="1"/>
          </p:cNvSpPr>
          <p:nvPr>
            <p:ph type="ctrTitle"/>
          </p:nvPr>
        </p:nvSpPr>
        <p:spPr>
          <a:xfrm>
            <a:off x="864524" y="1300785"/>
            <a:ext cx="10291156" cy="2509213"/>
          </a:xfrm>
        </p:spPr>
        <p:txBody>
          <a:bodyPr>
            <a:normAutofit/>
          </a:bodyPr>
          <a:lstStyle/>
          <a:p>
            <a:pPr>
              <a:lnSpc>
                <a:spcPct val="120000"/>
              </a:lnSpc>
              <a:spcBef>
                <a:spcPts val="1200"/>
              </a:spcBef>
            </a:pPr>
            <a:r>
              <a:rPr lang="en-US" sz="5300" b="1" dirty="0">
                <a:solidFill>
                  <a:schemeClr val="accent1">
                    <a:lumMod val="50000"/>
                  </a:schemeClr>
                </a:solidFill>
                <a:latin typeface="Arial" panose="020B0604020202020204" pitchFamily="34" charset="0"/>
                <a:cs typeface="Arial" panose="020B0604020202020204" pitchFamily="34" charset="0"/>
              </a:rPr>
              <a:t>SB 19 Stream Gaging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Gage Inventory and Gage Gap</a:t>
            </a:r>
          </a:p>
        </p:txBody>
      </p:sp>
      <p:sp>
        <p:nvSpPr>
          <p:cNvPr id="3" name="Subtitle 2">
            <a:extLst>
              <a:ext uri="{FF2B5EF4-FFF2-40B4-BE49-F238E27FC236}">
                <a16:creationId xmlns:a16="http://schemas.microsoft.com/office/drawing/2014/main" id="{43DAAF99-2076-4077-809F-6FF2F6D66496}"/>
              </a:ext>
            </a:extLst>
          </p:cNvPr>
          <p:cNvSpPr>
            <a:spLocks noGrp="1"/>
          </p:cNvSpPr>
          <p:nvPr>
            <p:ph type="subTitle" idx="1"/>
          </p:nvPr>
        </p:nvSpPr>
        <p:spPr>
          <a:xfrm>
            <a:off x="1751012" y="4579557"/>
            <a:ext cx="8689976" cy="1561805"/>
          </a:xfrm>
          <a:noFill/>
        </p:spPr>
        <p:txBody>
          <a:bodyPr vert="horz" lIns="91440" tIns="45720" rIns="91440" bIns="45720" rtlCol="0" anchor="t">
            <a:normAutofit/>
          </a:bodyPr>
          <a:lstStyle/>
          <a:p>
            <a:r>
              <a:rPr lang="en-US" dirty="0">
                <a:solidFill>
                  <a:schemeClr val="tx1">
                    <a:lumMod val="65000"/>
                    <a:lumOff val="35000"/>
                  </a:schemeClr>
                </a:solidFill>
                <a:latin typeface="Arial"/>
                <a:cs typeface="Arial"/>
              </a:rPr>
              <a:t>UC Berkeley and Internet of Water</a:t>
            </a:r>
          </a:p>
          <a:p>
            <a:r>
              <a:rPr lang="en-US" dirty="0">
                <a:solidFill>
                  <a:schemeClr val="tx1">
                    <a:lumMod val="65000"/>
                    <a:lumOff val="35000"/>
                  </a:schemeClr>
                </a:solidFill>
                <a:latin typeface="Arial" panose="020B0604020202020204" pitchFamily="34" charset="0"/>
                <a:cs typeface="Arial" panose="020B0604020202020204" pitchFamily="34" charset="0"/>
              </a:rPr>
              <a:t>June 2021</a:t>
            </a:r>
          </a:p>
        </p:txBody>
      </p:sp>
    </p:spTree>
    <p:extLst>
      <p:ext uri="{BB962C8B-B14F-4D97-AF65-F5344CB8AC3E}">
        <p14:creationId xmlns:p14="http://schemas.microsoft.com/office/powerpoint/2010/main" val="320751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54FE-068F-40B2-AA32-44F6C523A5FE}"/>
              </a:ext>
            </a:extLst>
          </p:cNvPr>
          <p:cNvSpPr>
            <a:spLocks noGrp="1"/>
          </p:cNvSpPr>
          <p:nvPr>
            <p:ph type="title"/>
          </p:nvPr>
        </p:nvSpPr>
        <p:spPr>
          <a:xfrm>
            <a:off x="913774" y="0"/>
            <a:ext cx="10364451" cy="820615"/>
          </a:xfrm>
        </p:spPr>
        <p:txBody>
          <a:bodyPr vert="horz" lIns="91440" tIns="45720" rIns="91440" bIns="45720" rtlCol="0" anchor="ctr">
            <a:normAutofit fontScale="90000"/>
          </a:bodyPr>
          <a:lstStyle/>
          <a:p>
            <a:r>
              <a:rPr lang="en-US" b="1"/>
              <a:t>Gage Inventory –</a:t>
            </a:r>
            <a:r>
              <a:rPr lang="en-US" b="1">
                <a:solidFill>
                  <a:srgbClr val="FF0000"/>
                </a:solidFill>
              </a:rPr>
              <a:t> Scope </a:t>
            </a:r>
            <a:r>
              <a:rPr lang="en-US" b="1"/>
              <a:t>based on Timeline / Resources</a:t>
            </a:r>
          </a:p>
        </p:txBody>
      </p:sp>
      <p:sp>
        <p:nvSpPr>
          <p:cNvPr id="12" name="Content Placeholder 11">
            <a:extLst>
              <a:ext uri="{FF2B5EF4-FFF2-40B4-BE49-F238E27FC236}">
                <a16:creationId xmlns:a16="http://schemas.microsoft.com/office/drawing/2014/main" id="{4EC57AE3-B6DA-4AAE-905A-0E4F9DDEB2F8}"/>
              </a:ext>
            </a:extLst>
          </p:cNvPr>
          <p:cNvSpPr>
            <a:spLocks noGrp="1"/>
          </p:cNvSpPr>
          <p:nvPr>
            <p:ph idx="1"/>
          </p:nvPr>
        </p:nvSpPr>
        <p:spPr>
          <a:xfrm>
            <a:off x="246063" y="820615"/>
            <a:ext cx="5012948" cy="5695199"/>
          </a:xfrm>
        </p:spPr>
        <p:txBody>
          <a:bodyPr>
            <a:normAutofit fontScale="85000" lnSpcReduction="10000"/>
          </a:bodyPr>
          <a:lstStyle/>
          <a:p>
            <a:pPr marL="0" indent="0">
              <a:buNone/>
            </a:pPr>
            <a:r>
              <a:rPr lang="en-US" b="1" u="sng" cap="none" dirty="0">
                <a:latin typeface="Arial" panose="020B0604020202020204" pitchFamily="34" charset="0"/>
                <a:cs typeface="Arial" panose="020B0604020202020204" pitchFamily="34" charset="0"/>
              </a:rPr>
              <a:t>How will we use Gage Inventory?</a:t>
            </a:r>
          </a:p>
          <a:p>
            <a:pPr marL="0" indent="0">
              <a:buNone/>
            </a:pPr>
            <a:r>
              <a:rPr lang="en-US" b="1" cap="none" dirty="0">
                <a:latin typeface="Arial" panose="020B0604020202020204" pitchFamily="34" charset="0"/>
                <a:cs typeface="Arial" panose="020B0604020202020204" pitchFamily="34" charset="0"/>
              </a:rPr>
              <a:t>Gage Gap Analysis</a:t>
            </a:r>
            <a:r>
              <a:rPr lang="en-US" cap="none" dirty="0">
                <a:latin typeface="Arial" panose="020B0604020202020204" pitchFamily="34" charset="0"/>
                <a:cs typeface="Arial" panose="020B0604020202020204" pitchFamily="34" charset="0"/>
              </a:rPr>
              <a:t>: Gold Standard Gages only</a:t>
            </a:r>
          </a:p>
          <a:p>
            <a:pPr marL="0" indent="0">
              <a:buNone/>
            </a:pPr>
            <a:r>
              <a:rPr lang="en-US" b="1" cap="none" dirty="0">
                <a:latin typeface="Arial" panose="020B0604020202020204" pitchFamily="34" charset="0"/>
                <a:cs typeface="Arial" panose="020B0604020202020204" pitchFamily="34" charset="0"/>
              </a:rPr>
              <a:t>Validation: </a:t>
            </a:r>
            <a:r>
              <a:rPr lang="en-US" dirty="0">
                <a:latin typeface="Arial" panose="020B0604020202020204" pitchFamily="34" charset="0"/>
                <a:cs typeface="Arial" panose="020B0604020202020204" pitchFamily="34" charset="0"/>
              </a:rPr>
              <a:t>All gages (Gold, Gray, and Other) will </a:t>
            </a:r>
            <a:r>
              <a:rPr lang="en-US" cap="none" dirty="0">
                <a:latin typeface="Arial" panose="020B0604020202020204" pitchFamily="34" charset="0"/>
                <a:cs typeface="Arial" panose="020B0604020202020204" pitchFamily="34" charset="0"/>
              </a:rPr>
              <a:t>be used to confirm that Prioritization is correctly identifying high interest areas.</a:t>
            </a:r>
          </a:p>
          <a:p>
            <a:pPr marL="0" indent="0">
              <a:buNone/>
            </a:pPr>
            <a:r>
              <a:rPr lang="en-US" b="1" dirty="0">
                <a:latin typeface="Arial" panose="020B0604020202020204" pitchFamily="34" charset="0"/>
                <a:cs typeface="Arial" panose="020B0604020202020204" pitchFamily="34" charset="0"/>
              </a:rPr>
              <a:t>Implementation: </a:t>
            </a:r>
            <a:r>
              <a:rPr lang="en-US" dirty="0">
                <a:latin typeface="Arial" panose="020B0604020202020204" pitchFamily="34" charset="0"/>
                <a:cs typeface="Arial" panose="020B0604020202020204" pitchFamily="34" charset="0"/>
              </a:rPr>
              <a:t>recommendation(s) for re-activating old sites, upgrading existing sites, etc.</a:t>
            </a:r>
          </a:p>
          <a:p>
            <a:pPr marL="0" indent="0">
              <a:buNone/>
            </a:pPr>
            <a:endParaRPr lang="en-US" cap="none"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Outreach Messaging: </a:t>
            </a:r>
            <a:r>
              <a:rPr lang="en-US" dirty="0">
                <a:latin typeface="Arial" panose="020B0604020202020204" pitchFamily="34" charset="0"/>
                <a:cs typeface="Arial" panose="020B0604020202020204" pitchFamily="34" charset="0"/>
              </a:rPr>
              <a:t>we </a:t>
            </a:r>
            <a:r>
              <a:rPr lang="en-US" dirty="0">
                <a:solidFill>
                  <a:srgbClr val="FF0000"/>
                </a:solidFill>
                <a:latin typeface="Arial" panose="020B0604020202020204" pitchFamily="34" charset="0"/>
                <a:cs typeface="Arial" panose="020B0604020202020204" pitchFamily="34" charset="0"/>
              </a:rPr>
              <a:t>will not </a:t>
            </a:r>
            <a:r>
              <a:rPr lang="en-US" dirty="0">
                <a:latin typeface="Arial" panose="020B0604020202020204" pitchFamily="34" charset="0"/>
                <a:cs typeface="Arial" panose="020B0604020202020204" pitchFamily="34" charset="0"/>
              </a:rPr>
              <a:t>be using gage location data in the gage gap analysis unless/until we confirm they meet the gold standard, nor compiling a comprehensive inventory, nor developing a database of gages and gage data.</a:t>
            </a:r>
          </a:p>
          <a:p>
            <a:pPr marL="0" indent="0">
              <a:buNone/>
            </a:pPr>
            <a:r>
              <a:rPr lang="en-US" dirty="0">
                <a:latin typeface="Arial" panose="020B0604020202020204" pitchFamily="34" charset="0"/>
                <a:cs typeface="Arial" panose="020B0604020202020204" pitchFamily="34" charset="0"/>
              </a:rPr>
              <a:t>We </a:t>
            </a:r>
            <a:r>
              <a:rPr lang="en-US" dirty="0">
                <a:solidFill>
                  <a:srgbClr val="FF0000"/>
                </a:solidFill>
                <a:latin typeface="Arial" panose="020B0604020202020204" pitchFamily="34" charset="0"/>
                <a:cs typeface="Arial" panose="020B0604020202020204" pitchFamily="34" charset="0"/>
              </a:rPr>
              <a:t>will use </a:t>
            </a:r>
            <a:r>
              <a:rPr lang="en-US" dirty="0">
                <a:latin typeface="Arial" panose="020B0604020202020204" pitchFamily="34" charset="0"/>
                <a:cs typeface="Arial" panose="020B0604020202020204" pitchFamily="34" charset="0"/>
              </a:rPr>
              <a:t>all available gage information for validation and implementation.</a:t>
            </a:r>
            <a:endParaRPr lang="en-US" dirty="0"/>
          </a:p>
        </p:txBody>
      </p:sp>
      <p:pic>
        <p:nvPicPr>
          <p:cNvPr id="3" name="Picture 2">
            <a:extLst>
              <a:ext uri="{FF2B5EF4-FFF2-40B4-BE49-F238E27FC236}">
                <a16:creationId xmlns:a16="http://schemas.microsoft.com/office/drawing/2014/main" id="{DF2E929D-223D-4B17-B5E6-9BE98F5D28FD}"/>
              </a:ext>
            </a:extLst>
          </p:cNvPr>
          <p:cNvPicPr>
            <a:picLocks noChangeAspect="1"/>
          </p:cNvPicPr>
          <p:nvPr/>
        </p:nvPicPr>
        <p:blipFill rotWithShape="1">
          <a:blip r:embed="rId3"/>
          <a:srcRect l="-1775" r="8664"/>
          <a:stretch/>
        </p:blipFill>
        <p:spPr>
          <a:xfrm>
            <a:off x="5333796" y="2369003"/>
            <a:ext cx="6453443" cy="4263525"/>
          </a:xfrm>
          <a:prstGeom prst="rect">
            <a:avLst/>
          </a:prstGeom>
        </p:spPr>
      </p:pic>
      <p:sp>
        <p:nvSpPr>
          <p:cNvPr id="4" name="Rectangle 3">
            <a:extLst>
              <a:ext uri="{FF2B5EF4-FFF2-40B4-BE49-F238E27FC236}">
                <a16:creationId xmlns:a16="http://schemas.microsoft.com/office/drawing/2014/main" id="{76384A28-BFE4-44D6-BE46-DE97936B4164}"/>
              </a:ext>
            </a:extLst>
          </p:cNvPr>
          <p:cNvSpPr/>
          <p:nvPr/>
        </p:nvSpPr>
        <p:spPr>
          <a:xfrm>
            <a:off x="6253877" y="1040811"/>
            <a:ext cx="5311453" cy="1107996"/>
          </a:xfrm>
          <a:prstGeom prst="rect">
            <a:avLst/>
          </a:prstGeom>
        </p:spPr>
        <p:txBody>
          <a:bodyPr wrap="square">
            <a:spAutoFit/>
          </a:bodyPr>
          <a:lstStyle/>
          <a:p>
            <a:r>
              <a:rPr lang="en-US" b="1">
                <a:latin typeface="Arial" panose="020B0604020202020204" pitchFamily="34" charset="0"/>
                <a:cs typeface="Arial" panose="020B0604020202020204" pitchFamily="34" charset="0"/>
              </a:rPr>
              <a:t>Data Collection </a:t>
            </a:r>
          </a:p>
          <a:p>
            <a:pPr marL="742950" lvl="1" indent="-285750">
              <a:buFont typeface="Arial" panose="020B0604020202020204" pitchFamily="34" charset="0"/>
              <a:buChar char="•"/>
            </a:pPr>
            <a:r>
              <a:rPr lang="en-US" sz="1600">
                <a:latin typeface="Arial" panose="020B0604020202020204" pitchFamily="34" charset="0"/>
                <a:cs typeface="Arial" panose="020B0604020202020204" pitchFamily="34" charset="0"/>
              </a:rPr>
              <a:t>USGS, CDEC, and other public databases</a:t>
            </a:r>
          </a:p>
          <a:p>
            <a:pPr marL="742950" lvl="1" indent="-285750">
              <a:buFont typeface="Arial" panose="020B0604020202020204" pitchFamily="34" charset="0"/>
              <a:buChar char="•"/>
            </a:pPr>
            <a:r>
              <a:rPr lang="en-US" sz="1600">
                <a:latin typeface="Arial" panose="020B0604020202020204" pitchFamily="34" charset="0"/>
                <a:cs typeface="Arial" panose="020B0604020202020204" pitchFamily="34" charset="0"/>
              </a:rPr>
              <a:t>All public communications &amp; data input form</a:t>
            </a:r>
          </a:p>
          <a:p>
            <a:pPr marL="742950" lvl="1" indent="-285750">
              <a:buFont typeface="Arial" panose="020B0604020202020204" pitchFamily="34" charset="0"/>
              <a:buChar char="•"/>
            </a:pPr>
            <a:r>
              <a:rPr lang="en-US" sz="1600">
                <a:latin typeface="Arial" panose="020B0604020202020204" pitchFamily="34" charset="0"/>
                <a:cs typeface="Arial" panose="020B0604020202020204" pitchFamily="34" charset="0"/>
              </a:rPr>
              <a:t>Removal of redundant, powerplant, canal, etc.</a:t>
            </a:r>
          </a:p>
        </p:txBody>
      </p:sp>
    </p:spTree>
    <p:extLst>
      <p:ext uri="{BB962C8B-B14F-4D97-AF65-F5344CB8AC3E}">
        <p14:creationId xmlns:p14="http://schemas.microsoft.com/office/powerpoint/2010/main" val="1297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165D6-34BB-4DDD-B0AE-45500793F4B9}"/>
              </a:ext>
            </a:extLst>
          </p:cNvPr>
          <p:cNvSpPr>
            <a:spLocks noGrp="1"/>
          </p:cNvSpPr>
          <p:nvPr>
            <p:ph type="title"/>
          </p:nvPr>
        </p:nvSpPr>
        <p:spPr>
          <a:xfrm>
            <a:off x="913775" y="618517"/>
            <a:ext cx="10364451" cy="844523"/>
          </a:xfrm>
        </p:spPr>
        <p:txBody>
          <a:bodyPr/>
          <a:lstStyle/>
          <a:p>
            <a:r>
              <a:rPr lang="en-US" dirty="0"/>
              <a:t>Gage Inventory Complications!</a:t>
            </a:r>
          </a:p>
        </p:txBody>
      </p:sp>
      <p:sp>
        <p:nvSpPr>
          <p:cNvPr id="3" name="Content Placeholder 2">
            <a:extLst>
              <a:ext uri="{FF2B5EF4-FFF2-40B4-BE49-F238E27FC236}">
                <a16:creationId xmlns:a16="http://schemas.microsoft.com/office/drawing/2014/main" id="{07E1DDDB-06E5-4B52-98B6-8B7388A13D94}"/>
              </a:ext>
            </a:extLst>
          </p:cNvPr>
          <p:cNvSpPr>
            <a:spLocks noGrp="1"/>
          </p:cNvSpPr>
          <p:nvPr>
            <p:ph idx="1"/>
          </p:nvPr>
        </p:nvSpPr>
        <p:spPr>
          <a:xfrm>
            <a:off x="913775" y="1775461"/>
            <a:ext cx="10364452" cy="4015740"/>
          </a:xfrm>
        </p:spPr>
        <p:txBody>
          <a:bodyPr>
            <a:normAutofit fontScale="92500" lnSpcReduction="10000"/>
          </a:bodyPr>
          <a:lstStyle/>
          <a:p>
            <a:pPr marL="0" indent="0">
              <a:buNone/>
            </a:pPr>
            <a:r>
              <a:rPr lang="en-US" dirty="0"/>
              <a:t>We need to </a:t>
            </a:r>
            <a:r>
              <a:rPr lang="en-US" dirty="0" err="1"/>
              <a:t>backanalyze</a:t>
            </a:r>
            <a:r>
              <a:rPr lang="en-US" dirty="0"/>
              <a:t> QA – QC in order to automate gage intake and QA-QC.  Most of this work was done in GIS</a:t>
            </a:r>
          </a:p>
          <a:p>
            <a:pPr marL="457200" indent="-457200">
              <a:buAutoNum type="arabicPeriod"/>
            </a:pPr>
            <a:r>
              <a:rPr lang="en-US" dirty="0"/>
              <a:t>Need to remove redundant gages from USGS/CDEC and other sources.  This is not automatable –gages have different names, plot in different locations, and often require individual inspection.  (Generate a known list of redundant gages?)</a:t>
            </a:r>
          </a:p>
          <a:p>
            <a:pPr marL="457200" indent="-457200">
              <a:buAutoNum type="arabicPeriod"/>
            </a:pPr>
            <a:r>
              <a:rPr lang="en-US" dirty="0"/>
              <a:t>Need to remove gages that are not on natural channels (round 1 – based on name or metadata?)</a:t>
            </a:r>
          </a:p>
          <a:p>
            <a:pPr marL="457200" indent="-457200">
              <a:buAutoNum type="arabicPeriod"/>
            </a:pPr>
            <a:r>
              <a:rPr lang="en-US" dirty="0"/>
              <a:t>Need to differentiate Inactive and gages that do not record flow (stage-only, etc.)</a:t>
            </a:r>
          </a:p>
          <a:p>
            <a:pPr marL="457200" indent="-457200">
              <a:buAutoNum type="arabicPeriod"/>
            </a:pPr>
            <a:r>
              <a:rPr lang="en-US" dirty="0"/>
              <a:t>Need to snap gages to stream segment AND manually review that snap (generate a know list) and then remove gages on non-natural channels (round 2?)</a:t>
            </a:r>
          </a:p>
          <a:p>
            <a:pPr marL="457200" indent="-457200">
              <a:buAutoNum type="arabicPeriod"/>
            </a:pPr>
            <a:r>
              <a:rPr lang="en-US" dirty="0"/>
              <a:t>New data will have to be flagged, manually reviewed, and added to the “fix” lists.  </a:t>
            </a:r>
          </a:p>
        </p:txBody>
      </p:sp>
    </p:spTree>
    <p:extLst>
      <p:ext uri="{BB962C8B-B14F-4D97-AF65-F5344CB8AC3E}">
        <p14:creationId xmlns:p14="http://schemas.microsoft.com/office/powerpoint/2010/main" val="1354163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B7BB-3C4D-4181-BFCD-1D86784678F5}"/>
              </a:ext>
            </a:extLst>
          </p:cNvPr>
          <p:cNvSpPr>
            <a:spLocks noGrp="1"/>
          </p:cNvSpPr>
          <p:nvPr>
            <p:ph type="title"/>
          </p:nvPr>
        </p:nvSpPr>
        <p:spPr>
          <a:xfrm>
            <a:off x="913776" y="268712"/>
            <a:ext cx="10364451" cy="889528"/>
          </a:xfrm>
        </p:spPr>
        <p:txBody>
          <a:bodyPr>
            <a:normAutofit fontScale="90000"/>
          </a:bodyPr>
          <a:lstStyle/>
          <a:p>
            <a:pPr algn="ctr"/>
            <a:r>
              <a:rPr lang="en-US" sz="3200" b="1" dirty="0">
                <a:cs typeface="Arial" panose="020B0604020202020204" pitchFamily="34" charset="0"/>
              </a:rPr>
              <a:t>Gage Inventory:  What do we want to know?</a:t>
            </a:r>
            <a:br>
              <a:rPr lang="en-US" sz="3200" b="1" dirty="0">
                <a:cs typeface="Arial" panose="020B0604020202020204" pitchFamily="34" charset="0"/>
              </a:rPr>
            </a:br>
            <a:r>
              <a:rPr lang="en-US" sz="3200" b="1" i="1" dirty="0">
                <a:solidFill>
                  <a:srgbClr val="FF0000"/>
                </a:solidFill>
                <a:cs typeface="Arial" panose="020B0604020202020204" pitchFamily="34" charset="0"/>
              </a:rPr>
              <a:t>This could be the framework for metadata?</a:t>
            </a:r>
            <a:endParaRPr lang="en-US" sz="3200" b="1" dirty="0">
              <a:cs typeface="Arial" panose="020B0604020202020204" pitchFamily="34" charset="0"/>
            </a:endParaRPr>
          </a:p>
        </p:txBody>
      </p:sp>
      <p:sp>
        <p:nvSpPr>
          <p:cNvPr id="3" name="Content Placeholder 2">
            <a:extLst>
              <a:ext uri="{FF2B5EF4-FFF2-40B4-BE49-F238E27FC236}">
                <a16:creationId xmlns:a16="http://schemas.microsoft.com/office/drawing/2014/main" id="{26064185-36BB-4B88-9050-2122E2AC742E}"/>
              </a:ext>
            </a:extLst>
          </p:cNvPr>
          <p:cNvSpPr>
            <a:spLocks noGrp="1"/>
          </p:cNvSpPr>
          <p:nvPr>
            <p:ph idx="1"/>
          </p:nvPr>
        </p:nvSpPr>
        <p:spPr>
          <a:xfrm>
            <a:off x="913774" y="1461478"/>
            <a:ext cx="10364452" cy="4783014"/>
          </a:xfrm>
        </p:spPr>
        <p:txBody>
          <a:bodyPr>
            <a:normAutofit fontScale="85000" lnSpcReduction="10000"/>
          </a:bodyPr>
          <a:lstStyle/>
          <a:p>
            <a:r>
              <a:rPr lang="en-US" sz="2600" b="1" cap="none" dirty="0">
                <a:cs typeface="Arial" panose="020B0604020202020204" pitchFamily="34" charset="0"/>
              </a:rPr>
              <a:t>Why?  </a:t>
            </a:r>
            <a:r>
              <a:rPr lang="en-US" sz="2600" cap="none" dirty="0">
                <a:cs typeface="Arial" panose="020B0604020202020204" pitchFamily="34" charset="0"/>
              </a:rPr>
              <a:t>Primary </a:t>
            </a:r>
            <a:r>
              <a:rPr lang="en-US" sz="2600" cap="none" dirty="0">
                <a:solidFill>
                  <a:srgbClr val="00B0F0"/>
                </a:solidFill>
                <a:cs typeface="Arial" panose="020B0604020202020204" pitchFamily="34" charset="0"/>
              </a:rPr>
              <a:t>management objectives </a:t>
            </a:r>
            <a:r>
              <a:rPr lang="en-US" sz="2600" cap="none" dirty="0">
                <a:cs typeface="Arial" panose="020B0604020202020204" pitchFamily="34" charset="0"/>
              </a:rPr>
              <a:t>for gage and </a:t>
            </a:r>
            <a:r>
              <a:rPr lang="en-US" sz="2600" cap="none" dirty="0">
                <a:solidFill>
                  <a:srgbClr val="FF0000"/>
                </a:solidFill>
                <a:cs typeface="Arial" panose="020B0604020202020204" pitchFamily="34" charset="0"/>
              </a:rPr>
              <a:t>c</a:t>
            </a:r>
            <a:r>
              <a:rPr lang="en-US" sz="2600" dirty="0">
                <a:solidFill>
                  <a:srgbClr val="FF0000"/>
                </a:solidFill>
                <a:cs typeface="Arial" panose="020B0604020202020204" pitchFamily="34" charset="0"/>
              </a:rPr>
              <a:t>riteria applied </a:t>
            </a:r>
            <a:r>
              <a:rPr lang="en-US" sz="2600" dirty="0">
                <a:cs typeface="Arial" panose="020B0604020202020204" pitchFamily="34" charset="0"/>
              </a:rPr>
              <a:t>for site selection</a:t>
            </a:r>
            <a:endParaRPr lang="en-US" sz="2600" cap="none" dirty="0">
              <a:cs typeface="Arial" panose="020B0604020202020204" pitchFamily="34" charset="0"/>
            </a:endParaRPr>
          </a:p>
          <a:p>
            <a:r>
              <a:rPr lang="en-US" sz="2600" b="1" cap="none" dirty="0">
                <a:cs typeface="Arial" panose="020B0604020202020204" pitchFamily="34" charset="0"/>
              </a:rPr>
              <a:t>What? </a:t>
            </a:r>
            <a:r>
              <a:rPr lang="en-US" sz="2600" cap="none" dirty="0">
                <a:cs typeface="Arial" panose="020B0604020202020204" pitchFamily="34" charset="0"/>
              </a:rPr>
              <a:t> Stage, flow (rating), </a:t>
            </a:r>
            <a:r>
              <a:rPr lang="en-US" sz="2600" cap="none" dirty="0">
                <a:solidFill>
                  <a:srgbClr val="00B050"/>
                </a:solidFill>
                <a:cs typeface="Arial" panose="020B0604020202020204" pitchFamily="34" charset="0"/>
              </a:rPr>
              <a:t>water quality, other data collection at the site? </a:t>
            </a:r>
            <a:endParaRPr lang="en-US" sz="2600" cap="none" dirty="0">
              <a:cs typeface="Arial" panose="020B0604020202020204" pitchFamily="34" charset="0"/>
            </a:endParaRPr>
          </a:p>
          <a:p>
            <a:r>
              <a:rPr lang="en-US" sz="2600" b="1" dirty="0">
                <a:cs typeface="Arial" panose="020B0604020202020204" pitchFamily="34" charset="0"/>
              </a:rPr>
              <a:t>Seasonality and Flow Range</a:t>
            </a:r>
            <a:r>
              <a:rPr lang="en-US" sz="2600" dirty="0">
                <a:cs typeface="Arial" panose="020B0604020202020204" pitchFamily="34" charset="0"/>
              </a:rPr>
              <a:t> seasonal or year-round? Rating flow range?</a:t>
            </a:r>
            <a:endParaRPr lang="en-US" sz="2600" b="1" dirty="0">
              <a:cs typeface="Arial" panose="020B0604020202020204" pitchFamily="34" charset="0"/>
            </a:endParaRPr>
          </a:p>
          <a:p>
            <a:r>
              <a:rPr lang="en-US" sz="2600" b="1" dirty="0">
                <a:solidFill>
                  <a:srgbClr val="00B050"/>
                </a:solidFill>
                <a:cs typeface="Arial" panose="020B0604020202020204" pitchFamily="34" charset="0"/>
              </a:rPr>
              <a:t>Length of Record </a:t>
            </a:r>
            <a:r>
              <a:rPr lang="en-US" sz="2600" dirty="0">
                <a:solidFill>
                  <a:srgbClr val="00B050"/>
                </a:solidFill>
                <a:cs typeface="Arial" panose="020B0604020202020204" pitchFamily="34" charset="0"/>
              </a:rPr>
              <a:t>How long has gage been in operation? </a:t>
            </a:r>
          </a:p>
          <a:p>
            <a:r>
              <a:rPr lang="en-US" sz="2600" b="1" dirty="0">
                <a:cs typeface="Arial" panose="020B0604020202020204" pitchFamily="34" charset="0"/>
              </a:rPr>
              <a:t>Rating and Maintenance? </a:t>
            </a:r>
            <a:r>
              <a:rPr lang="en-US" sz="2600" dirty="0">
                <a:cs typeface="Arial" panose="020B0604020202020204" pitchFamily="34" charset="0"/>
              </a:rPr>
              <a:t>How often/ when are flow measurements made; other QA/QC re: maintenance</a:t>
            </a:r>
          </a:p>
          <a:p>
            <a:r>
              <a:rPr lang="en-US" sz="2600" b="1" dirty="0">
                <a:cs typeface="Arial" panose="020B0604020202020204" pitchFamily="34" charset="0"/>
              </a:rPr>
              <a:t>Location</a:t>
            </a:r>
            <a:r>
              <a:rPr lang="en-US" sz="2600" dirty="0">
                <a:cs typeface="Arial" panose="020B0604020202020204" pitchFamily="34" charset="0"/>
              </a:rPr>
              <a:t> watershed, stream segment, any unusual information about site or waterbody</a:t>
            </a:r>
          </a:p>
          <a:p>
            <a:r>
              <a:rPr lang="en-US" sz="2600" b="1" dirty="0">
                <a:cs typeface="Arial" panose="020B0604020202020204" pitchFamily="34" charset="0"/>
              </a:rPr>
              <a:t>Contact </a:t>
            </a:r>
            <a:r>
              <a:rPr lang="en-US" sz="2600" dirty="0">
                <a:cs typeface="Arial" panose="020B0604020202020204" pitchFamily="34" charset="0"/>
              </a:rPr>
              <a:t>who operated? Where is data located?  API? Telemetered?  Publicly available? </a:t>
            </a:r>
          </a:p>
          <a:p>
            <a:r>
              <a:rPr lang="en-US" sz="2600" b="1" dirty="0">
                <a:solidFill>
                  <a:srgbClr val="00B050"/>
                </a:solidFill>
                <a:cs typeface="Arial" panose="020B0604020202020204" pitchFamily="34" charset="0"/>
              </a:rPr>
              <a:t>Permanence </a:t>
            </a:r>
            <a:r>
              <a:rPr lang="en-US" sz="2600" dirty="0">
                <a:solidFill>
                  <a:srgbClr val="00B050"/>
                </a:solidFill>
                <a:cs typeface="Arial" panose="020B0604020202020204" pitchFamily="34" charset="0"/>
              </a:rPr>
              <a:t>is funding stable?  Potential for collaboration or co-funding?</a:t>
            </a:r>
          </a:p>
        </p:txBody>
      </p:sp>
    </p:spTree>
    <p:extLst>
      <p:ext uri="{BB962C8B-B14F-4D97-AF65-F5344CB8AC3E}">
        <p14:creationId xmlns:p14="http://schemas.microsoft.com/office/powerpoint/2010/main" val="299988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3C72-7746-449A-9A68-96908B9D5468}"/>
              </a:ext>
            </a:extLst>
          </p:cNvPr>
          <p:cNvSpPr>
            <a:spLocks noGrp="1"/>
          </p:cNvSpPr>
          <p:nvPr>
            <p:ph type="title"/>
          </p:nvPr>
        </p:nvSpPr>
        <p:spPr>
          <a:xfrm>
            <a:off x="624432" y="364309"/>
            <a:ext cx="10943135" cy="779977"/>
          </a:xfrm>
        </p:spPr>
        <p:txBody>
          <a:bodyPr>
            <a:normAutofit fontScale="90000"/>
          </a:bodyPr>
          <a:lstStyle/>
          <a:p>
            <a:r>
              <a:rPr lang="en-US" dirty="0"/>
              <a:t>Collaboration with UC Berkeley: Applying SNAG to SB19 effort</a:t>
            </a:r>
          </a:p>
        </p:txBody>
      </p:sp>
      <p:pic>
        <p:nvPicPr>
          <p:cNvPr id="4" name="Picture 3">
            <a:extLst>
              <a:ext uri="{FF2B5EF4-FFF2-40B4-BE49-F238E27FC236}">
                <a16:creationId xmlns:a16="http://schemas.microsoft.com/office/drawing/2014/main" id="{F2A4F151-CD8D-45B8-A155-C8435EBDC4A1}"/>
              </a:ext>
            </a:extLst>
          </p:cNvPr>
          <p:cNvPicPr>
            <a:picLocks noChangeAspect="1"/>
          </p:cNvPicPr>
          <p:nvPr/>
        </p:nvPicPr>
        <p:blipFill>
          <a:blip r:embed="rId3"/>
          <a:stretch>
            <a:fillRect/>
          </a:stretch>
        </p:blipFill>
        <p:spPr>
          <a:xfrm>
            <a:off x="6799812" y="1090974"/>
            <a:ext cx="4898654" cy="3026669"/>
          </a:xfrm>
          <a:prstGeom prst="rect">
            <a:avLst/>
          </a:prstGeom>
        </p:spPr>
      </p:pic>
      <p:pic>
        <p:nvPicPr>
          <p:cNvPr id="5" name="Picture 4">
            <a:extLst>
              <a:ext uri="{FF2B5EF4-FFF2-40B4-BE49-F238E27FC236}">
                <a16:creationId xmlns:a16="http://schemas.microsoft.com/office/drawing/2014/main" id="{F996D2B0-4D7B-495D-8B16-605E619834B7}"/>
              </a:ext>
            </a:extLst>
          </p:cNvPr>
          <p:cNvPicPr>
            <a:picLocks noChangeAspect="1"/>
          </p:cNvPicPr>
          <p:nvPr/>
        </p:nvPicPr>
        <p:blipFill>
          <a:blip r:embed="rId4"/>
          <a:stretch>
            <a:fillRect/>
          </a:stretch>
        </p:blipFill>
        <p:spPr>
          <a:xfrm>
            <a:off x="6799812" y="2685985"/>
            <a:ext cx="1493958" cy="1413431"/>
          </a:xfrm>
          <a:prstGeom prst="rect">
            <a:avLst/>
          </a:prstGeom>
        </p:spPr>
      </p:pic>
      <p:sp>
        <p:nvSpPr>
          <p:cNvPr id="6" name="Title 1">
            <a:extLst>
              <a:ext uri="{FF2B5EF4-FFF2-40B4-BE49-F238E27FC236}">
                <a16:creationId xmlns:a16="http://schemas.microsoft.com/office/drawing/2014/main" id="{BD49A4E0-4093-4A8B-A9B9-506CF124ED84}"/>
              </a:ext>
            </a:extLst>
          </p:cNvPr>
          <p:cNvSpPr txBox="1">
            <a:spLocks/>
          </p:cNvSpPr>
          <p:nvPr/>
        </p:nvSpPr>
        <p:spPr>
          <a:xfrm>
            <a:off x="139486" y="6336632"/>
            <a:ext cx="6257364" cy="41834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none" baseline="0">
                <a:solidFill>
                  <a:schemeClr val="tx1"/>
                </a:solidFill>
                <a:effectLst/>
                <a:latin typeface="+mj-lt"/>
                <a:ea typeface="+mj-ea"/>
                <a:cs typeface="+mj-cs"/>
              </a:defRPr>
            </a:lvl1pPr>
          </a:lstStyle>
          <a:p>
            <a:pPr algn="l"/>
            <a:r>
              <a:rPr lang="en-US" sz="1050" dirty="0"/>
              <a:t>Source: Grantham, T. and Andrews, L., 2020, </a:t>
            </a:r>
            <a:r>
              <a:rPr lang="en-US" sz="1050" b="1" dirty="0"/>
              <a:t>Stream Network Analysis for Gages</a:t>
            </a:r>
            <a:r>
              <a:rPr lang="en-US" sz="1050" dirty="0"/>
              <a:t>, UC Berkeley 22 Oct 2020</a:t>
            </a:r>
          </a:p>
          <a:p>
            <a:pPr algn="l"/>
            <a:r>
              <a:rPr lang="en-US" sz="1050" dirty="0"/>
              <a:t>* The Nature Conservancy Gage Gap 2019 www.codefornature.og </a:t>
            </a:r>
          </a:p>
        </p:txBody>
      </p:sp>
      <p:sp>
        <p:nvSpPr>
          <p:cNvPr id="7" name="Content Placeholder 2">
            <a:extLst>
              <a:ext uri="{FF2B5EF4-FFF2-40B4-BE49-F238E27FC236}">
                <a16:creationId xmlns:a16="http://schemas.microsoft.com/office/drawing/2014/main" id="{1EB0C9DF-19D6-48EA-857D-849B1ABCFAC8}"/>
              </a:ext>
            </a:extLst>
          </p:cNvPr>
          <p:cNvSpPr>
            <a:spLocks noGrp="1"/>
          </p:cNvSpPr>
          <p:nvPr>
            <p:ph sz="quarter" idx="13"/>
          </p:nvPr>
        </p:nvSpPr>
        <p:spPr>
          <a:xfrm>
            <a:off x="322030" y="1248552"/>
            <a:ext cx="6257364" cy="4714210"/>
          </a:xfrm>
        </p:spPr>
        <p:txBody>
          <a:bodyPr>
            <a:normAutofit lnSpcReduction="10000"/>
          </a:bodyPr>
          <a:lstStyle/>
          <a:p>
            <a:pPr marL="0" indent="0">
              <a:buNone/>
            </a:pPr>
            <a:r>
              <a:rPr lang="en-US" dirty="0"/>
              <a:t>Gage Gap is based on </a:t>
            </a:r>
            <a:r>
              <a:rPr lang="en-US" u="sng" dirty="0"/>
              <a:t>gage location </a:t>
            </a:r>
            <a:r>
              <a:rPr lang="en-US" dirty="0"/>
              <a:t>and </a:t>
            </a:r>
            <a:r>
              <a:rPr lang="en-US" u="sng" dirty="0"/>
              <a:t>watershed area</a:t>
            </a:r>
            <a:r>
              <a:rPr lang="en-US" dirty="0"/>
              <a:t> (similar to TNC Gage Gap II*)</a:t>
            </a:r>
          </a:p>
          <a:p>
            <a:pPr marL="0" indent="0">
              <a:buNone/>
            </a:pPr>
            <a:r>
              <a:rPr lang="en-US" dirty="0"/>
              <a:t>Developing code to integrate with:</a:t>
            </a:r>
          </a:p>
          <a:p>
            <a:pPr lvl="1"/>
            <a:r>
              <a:rPr lang="en-US" dirty="0"/>
              <a:t>Ecosystem layers (HUC12) -&gt; single metric</a:t>
            </a:r>
          </a:p>
          <a:p>
            <a:pPr lvl="1"/>
            <a:r>
              <a:rPr lang="en-US" dirty="0"/>
              <a:t>Reference gage effort</a:t>
            </a:r>
          </a:p>
          <a:p>
            <a:pPr lvl="1"/>
            <a:r>
              <a:rPr lang="en-US" dirty="0"/>
              <a:t>TBD: other layer types</a:t>
            </a:r>
          </a:p>
          <a:p>
            <a:pPr marL="0" indent="0">
              <a:buNone/>
            </a:pPr>
            <a:r>
              <a:rPr lang="en-US" dirty="0"/>
              <a:t>Questions:</a:t>
            </a:r>
          </a:p>
          <a:p>
            <a:pPr lvl="1"/>
            <a:r>
              <a:rPr lang="en-US" dirty="0"/>
              <a:t>How to scale up (summarize) stream-segment-level data for reporting?</a:t>
            </a:r>
          </a:p>
          <a:p>
            <a:pPr lvl="1"/>
            <a:r>
              <a:rPr lang="en-US" dirty="0"/>
              <a:t>How to eliminate stream segments that are hydrologically unsuitable for gage prioritization?</a:t>
            </a:r>
          </a:p>
          <a:p>
            <a:pPr lvl="1"/>
            <a:r>
              <a:rPr lang="en-US" dirty="0"/>
              <a:t>Can we integrate with data visualization effort?</a:t>
            </a:r>
          </a:p>
        </p:txBody>
      </p:sp>
      <p:pic>
        <p:nvPicPr>
          <p:cNvPr id="3" name="Picture 2">
            <a:extLst>
              <a:ext uri="{FF2B5EF4-FFF2-40B4-BE49-F238E27FC236}">
                <a16:creationId xmlns:a16="http://schemas.microsoft.com/office/drawing/2014/main" id="{C9FFDEEE-91D3-41FB-B746-1F363A97C08B}"/>
              </a:ext>
            </a:extLst>
          </p:cNvPr>
          <p:cNvPicPr>
            <a:picLocks noChangeAspect="1"/>
          </p:cNvPicPr>
          <p:nvPr/>
        </p:nvPicPr>
        <p:blipFill>
          <a:blip r:embed="rId5"/>
          <a:stretch>
            <a:fillRect/>
          </a:stretch>
        </p:blipFill>
        <p:spPr>
          <a:xfrm>
            <a:off x="8189701" y="4253691"/>
            <a:ext cx="3377866" cy="2604309"/>
          </a:xfrm>
          <a:prstGeom prst="rect">
            <a:avLst/>
          </a:prstGeom>
        </p:spPr>
      </p:pic>
      <p:grpSp>
        <p:nvGrpSpPr>
          <p:cNvPr id="10" name="Group 9">
            <a:extLst>
              <a:ext uri="{FF2B5EF4-FFF2-40B4-BE49-F238E27FC236}">
                <a16:creationId xmlns:a16="http://schemas.microsoft.com/office/drawing/2014/main" id="{0AD35897-BFA3-4B50-889E-F693BB15ADAF}"/>
              </a:ext>
            </a:extLst>
          </p:cNvPr>
          <p:cNvGrpSpPr/>
          <p:nvPr/>
        </p:nvGrpSpPr>
        <p:grpSpPr>
          <a:xfrm>
            <a:off x="8396287" y="4359150"/>
            <a:ext cx="2507457" cy="2482181"/>
            <a:chOff x="8396287" y="4359150"/>
            <a:chExt cx="2507457" cy="2482181"/>
          </a:xfrm>
        </p:grpSpPr>
        <p:pic>
          <p:nvPicPr>
            <p:cNvPr id="8" name="Picture 7">
              <a:extLst>
                <a:ext uri="{FF2B5EF4-FFF2-40B4-BE49-F238E27FC236}">
                  <a16:creationId xmlns:a16="http://schemas.microsoft.com/office/drawing/2014/main" id="{CDB04E4F-0F6E-43A7-AB86-74BAA6FA7004}"/>
                </a:ext>
              </a:extLst>
            </p:cNvPr>
            <p:cNvPicPr>
              <a:picLocks/>
            </p:cNvPicPr>
            <p:nvPr/>
          </p:nvPicPr>
          <p:blipFill>
            <a:blip r:embed="rId6">
              <a:alphaModFix/>
            </a:blip>
            <a:stretch>
              <a:fillRect/>
            </a:stretch>
          </p:blipFill>
          <p:spPr>
            <a:xfrm>
              <a:off x="8396287" y="4359150"/>
              <a:ext cx="2507457" cy="2355975"/>
            </a:xfrm>
            <a:prstGeom prst="rect">
              <a:avLst/>
            </a:prstGeom>
            <a:effectLst/>
          </p:spPr>
        </p:pic>
        <p:sp>
          <p:nvSpPr>
            <p:cNvPr id="9" name="Rectangle 8">
              <a:extLst>
                <a:ext uri="{FF2B5EF4-FFF2-40B4-BE49-F238E27FC236}">
                  <a16:creationId xmlns:a16="http://schemas.microsoft.com/office/drawing/2014/main" id="{EACA49D0-E08B-43F9-AF9B-6BAE39BA168C}"/>
                </a:ext>
              </a:extLst>
            </p:cNvPr>
            <p:cNvSpPr/>
            <p:nvPr/>
          </p:nvSpPr>
          <p:spPr>
            <a:xfrm>
              <a:off x="9496425" y="6713086"/>
              <a:ext cx="626269" cy="128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146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0C77-AA7F-4BDB-BFD5-0FA84E6858FB}"/>
              </a:ext>
            </a:extLst>
          </p:cNvPr>
          <p:cNvSpPr>
            <a:spLocks noGrp="1"/>
          </p:cNvSpPr>
          <p:nvPr>
            <p:ph type="title"/>
          </p:nvPr>
        </p:nvSpPr>
        <p:spPr>
          <a:xfrm>
            <a:off x="913775" y="618518"/>
            <a:ext cx="10364451" cy="923412"/>
          </a:xfrm>
        </p:spPr>
        <p:txBody>
          <a:bodyPr>
            <a:normAutofit/>
          </a:bodyPr>
          <a:lstStyle/>
          <a:p>
            <a:r>
              <a:rPr lang="en-US" dirty="0"/>
              <a:t>UCB Berkeley SNAG Tool: What we hope to Accomplish</a:t>
            </a:r>
          </a:p>
        </p:txBody>
      </p:sp>
      <p:sp>
        <p:nvSpPr>
          <p:cNvPr id="3" name="Content Placeholder 2">
            <a:extLst>
              <a:ext uri="{FF2B5EF4-FFF2-40B4-BE49-F238E27FC236}">
                <a16:creationId xmlns:a16="http://schemas.microsoft.com/office/drawing/2014/main" id="{F4AF3C3D-DDFB-408E-8377-05DD84BAFF90}"/>
              </a:ext>
            </a:extLst>
          </p:cNvPr>
          <p:cNvSpPr>
            <a:spLocks noGrp="1"/>
          </p:cNvSpPr>
          <p:nvPr>
            <p:ph sz="quarter" idx="13"/>
          </p:nvPr>
        </p:nvSpPr>
        <p:spPr>
          <a:xfrm>
            <a:off x="913774" y="1912620"/>
            <a:ext cx="10363826" cy="4168140"/>
          </a:xfrm>
        </p:spPr>
        <p:txBody>
          <a:bodyPr>
            <a:normAutofit fontScale="92500" lnSpcReduction="20000"/>
          </a:bodyPr>
          <a:lstStyle/>
          <a:p>
            <a:r>
              <a:rPr lang="en-US" dirty="0"/>
              <a:t>Resolve issues with stream segment (suitability) and gage datasets</a:t>
            </a:r>
          </a:p>
          <a:p>
            <a:r>
              <a:rPr lang="en-US" dirty="0"/>
              <a:t>Resolve issues with scaling and normalization (if exist)</a:t>
            </a:r>
          </a:p>
          <a:p>
            <a:r>
              <a:rPr lang="en-US" dirty="0"/>
              <a:t>Develop tool with </a:t>
            </a:r>
            <a:r>
              <a:rPr lang="en-US" u="sng" dirty="0"/>
              <a:t>adjustable weighting </a:t>
            </a:r>
            <a:r>
              <a:rPr lang="en-US" dirty="0"/>
              <a:t>on input datasets, and generate a composite score for each of the major management criteria</a:t>
            </a:r>
          </a:p>
          <a:p>
            <a:r>
              <a:rPr lang="en-US" dirty="0"/>
              <a:t>Analyze multi-criteria benefits (internal - not for publication – avoid pitting one criteria vs. another)</a:t>
            </a:r>
          </a:p>
          <a:p>
            <a:r>
              <a:rPr lang="en-US" dirty="0"/>
              <a:t>Develop HUC10(?) level results from stream segment level of resolution in tool?</a:t>
            </a:r>
          </a:p>
          <a:p>
            <a:r>
              <a:rPr lang="en-US" dirty="0"/>
              <a:t>Separate gage gap results from criteria results, allowing the tool to run gage gap once and prioritization many times? (computational time decrease?)</a:t>
            </a:r>
          </a:p>
          <a:p>
            <a:r>
              <a:rPr lang="en-US" i="1" dirty="0">
                <a:solidFill>
                  <a:schemeClr val="bg1">
                    <a:lumMod val="50000"/>
                  </a:schemeClr>
                </a:solidFill>
              </a:rPr>
              <a:t>Analyze the current network to determine how well it is currently meeting each of the priority areas?</a:t>
            </a:r>
          </a:p>
          <a:p>
            <a:pPr lvl="1"/>
            <a:r>
              <a:rPr lang="en-US" dirty="0">
                <a:solidFill>
                  <a:schemeClr val="bg1">
                    <a:lumMod val="50000"/>
                  </a:schemeClr>
                </a:solidFill>
              </a:rPr>
              <a:t>Loaded question with many definitions needed?</a:t>
            </a:r>
          </a:p>
          <a:p>
            <a:pPr lvl="1"/>
            <a:r>
              <a:rPr lang="en-US" dirty="0">
                <a:solidFill>
                  <a:schemeClr val="bg1">
                    <a:lumMod val="50000"/>
                  </a:schemeClr>
                </a:solidFill>
              </a:rPr>
              <a:t>Would be nice to determine if the current network is serving one criteria well and other poorly (or not)</a:t>
            </a:r>
          </a:p>
          <a:p>
            <a:endParaRPr lang="en-US" dirty="0"/>
          </a:p>
        </p:txBody>
      </p:sp>
    </p:spTree>
    <p:extLst>
      <p:ext uri="{BB962C8B-B14F-4D97-AF65-F5344CB8AC3E}">
        <p14:creationId xmlns:p14="http://schemas.microsoft.com/office/powerpoint/2010/main" val="142767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D457-495A-4C58-BB15-C7F6E753F28D}"/>
              </a:ext>
            </a:extLst>
          </p:cNvPr>
          <p:cNvSpPr>
            <a:spLocks noGrp="1"/>
          </p:cNvSpPr>
          <p:nvPr>
            <p:ph type="title"/>
          </p:nvPr>
        </p:nvSpPr>
        <p:spPr>
          <a:xfrm>
            <a:off x="833740" y="304898"/>
            <a:ext cx="10548493" cy="1244124"/>
          </a:xfrm>
        </p:spPr>
        <p:txBody>
          <a:bodyPr/>
          <a:lstStyle/>
          <a:p>
            <a:pPr algn="l"/>
            <a:r>
              <a:rPr lang="en-US" dirty="0"/>
              <a:t>Additional Possible Application of “Gage Gap” Tool</a:t>
            </a:r>
            <a:br>
              <a:rPr lang="en-US" dirty="0"/>
            </a:br>
            <a:r>
              <a:rPr lang="en-US" sz="2400" i="1" dirty="0"/>
              <a:t>Example: How well does current gage network cover a specific management objective?</a:t>
            </a:r>
          </a:p>
        </p:txBody>
      </p:sp>
      <p:sp>
        <p:nvSpPr>
          <p:cNvPr id="3" name="Content Placeholder 2">
            <a:extLst>
              <a:ext uri="{FF2B5EF4-FFF2-40B4-BE49-F238E27FC236}">
                <a16:creationId xmlns:a16="http://schemas.microsoft.com/office/drawing/2014/main" id="{C4BEC180-A9BE-4D8C-9700-975C377EFE06}"/>
              </a:ext>
            </a:extLst>
          </p:cNvPr>
          <p:cNvSpPr>
            <a:spLocks noGrp="1"/>
          </p:cNvSpPr>
          <p:nvPr>
            <p:ph sz="quarter" idx="13"/>
          </p:nvPr>
        </p:nvSpPr>
        <p:spPr>
          <a:xfrm>
            <a:off x="922960" y="1993502"/>
            <a:ext cx="4990748" cy="3894569"/>
          </a:xfrm>
        </p:spPr>
        <p:style>
          <a:lnRef idx="1">
            <a:schemeClr val="accent3"/>
          </a:lnRef>
          <a:fillRef idx="2">
            <a:schemeClr val="accent3"/>
          </a:fillRef>
          <a:effectRef idx="1">
            <a:schemeClr val="accent3"/>
          </a:effectRef>
          <a:fontRef idx="minor">
            <a:schemeClr val="dk1"/>
          </a:fontRef>
        </p:style>
        <p:txBody>
          <a:bodyPr>
            <a:normAutofit fontScale="92500" lnSpcReduction="10000"/>
          </a:bodyPr>
          <a:lstStyle/>
          <a:p>
            <a:pPr marL="0" indent="0">
              <a:buNone/>
            </a:pPr>
            <a:r>
              <a:rPr lang="en-US" sz="2400" u="sng">
                <a:solidFill>
                  <a:srgbClr val="FF0000"/>
                </a:solidFill>
              </a:rPr>
              <a:t>Why this might be important</a:t>
            </a:r>
          </a:p>
          <a:p>
            <a:pPr marL="0" indent="0">
              <a:buNone/>
            </a:pPr>
            <a:r>
              <a:rPr lang="en-US" sz="1900"/>
              <a:t>Is current gage network skewed toward some priorities and not others? </a:t>
            </a:r>
          </a:p>
          <a:p>
            <a:pPr marL="0" indent="0">
              <a:buNone/>
            </a:pPr>
            <a:r>
              <a:rPr lang="en-US" sz="1900"/>
              <a:t>Does this change ranking or implementation?</a:t>
            </a:r>
          </a:p>
          <a:p>
            <a:pPr marL="0" indent="0">
              <a:buNone/>
            </a:pPr>
            <a:r>
              <a:rPr lang="en-US" sz="1900"/>
              <a:t>Identifying high-priority areas for new gages does not </a:t>
            </a:r>
            <a:r>
              <a:rPr lang="en-US" sz="1900" i="1"/>
              <a:t>inherently</a:t>
            </a:r>
            <a:r>
              <a:rPr lang="en-US" sz="1900"/>
              <a:t> require that we assess this for each of the criteria.</a:t>
            </a:r>
          </a:p>
          <a:p>
            <a:pPr marL="0" indent="0">
              <a:buNone/>
            </a:pPr>
            <a:r>
              <a:rPr lang="en-US" sz="1900"/>
              <a:t>Current scope may not allow time for this assessment directly, but it could be something that a tool could help answer for future work. </a:t>
            </a:r>
          </a:p>
          <a:p>
            <a:pPr marL="0" indent="0">
              <a:buNone/>
            </a:pPr>
            <a:endParaRPr lang="en-US" sz="1900"/>
          </a:p>
          <a:p>
            <a:pPr marL="0" indent="0">
              <a:buNone/>
            </a:pPr>
            <a:endParaRPr lang="en-US" sz="1900"/>
          </a:p>
        </p:txBody>
      </p:sp>
      <p:grpSp>
        <p:nvGrpSpPr>
          <p:cNvPr id="6" name="Group 5">
            <a:extLst>
              <a:ext uri="{FF2B5EF4-FFF2-40B4-BE49-F238E27FC236}">
                <a16:creationId xmlns:a16="http://schemas.microsoft.com/office/drawing/2014/main" id="{6FE71928-0656-427A-954A-3393F4CD7136}"/>
              </a:ext>
            </a:extLst>
          </p:cNvPr>
          <p:cNvGrpSpPr/>
          <p:nvPr/>
        </p:nvGrpSpPr>
        <p:grpSpPr>
          <a:xfrm>
            <a:off x="7232023" y="1641141"/>
            <a:ext cx="3305340" cy="2299646"/>
            <a:chOff x="6576930" y="1658206"/>
            <a:chExt cx="3305340" cy="2299646"/>
          </a:xfrm>
        </p:grpSpPr>
        <p:pic>
          <p:nvPicPr>
            <p:cNvPr id="23" name="Picture 22">
              <a:extLst>
                <a:ext uri="{FF2B5EF4-FFF2-40B4-BE49-F238E27FC236}">
                  <a16:creationId xmlns:a16="http://schemas.microsoft.com/office/drawing/2014/main" id="{E6BB8641-A0CB-4A2C-A07C-416971D4B69B}"/>
                </a:ext>
              </a:extLst>
            </p:cNvPr>
            <p:cNvPicPr>
              <a:picLocks noChangeAspect="1"/>
            </p:cNvPicPr>
            <p:nvPr/>
          </p:nvPicPr>
          <p:blipFill rotWithShape="1">
            <a:blip r:embed="rId3"/>
            <a:srcRect r="44707" b="30454"/>
            <a:stretch/>
          </p:blipFill>
          <p:spPr>
            <a:xfrm>
              <a:off x="6576930" y="1658206"/>
              <a:ext cx="1652670" cy="2299646"/>
            </a:xfrm>
            <a:prstGeom prst="rect">
              <a:avLst/>
            </a:prstGeom>
            <a:ln>
              <a:solidFill>
                <a:schemeClr val="accent1"/>
              </a:solidFill>
            </a:ln>
          </p:spPr>
        </p:pic>
        <p:pic>
          <p:nvPicPr>
            <p:cNvPr id="24" name="Picture 23">
              <a:extLst>
                <a:ext uri="{FF2B5EF4-FFF2-40B4-BE49-F238E27FC236}">
                  <a16:creationId xmlns:a16="http://schemas.microsoft.com/office/drawing/2014/main" id="{6A6A2257-0A59-4498-929D-1D66235D07AD}"/>
                </a:ext>
              </a:extLst>
            </p:cNvPr>
            <p:cNvPicPr>
              <a:picLocks noChangeAspect="1"/>
            </p:cNvPicPr>
            <p:nvPr/>
          </p:nvPicPr>
          <p:blipFill rotWithShape="1">
            <a:blip r:embed="rId4">
              <a:alphaModFix/>
            </a:blip>
            <a:srcRect l="4695" r="44688" b="30372"/>
            <a:stretch/>
          </p:blipFill>
          <p:spPr>
            <a:xfrm>
              <a:off x="8229600" y="1658206"/>
              <a:ext cx="1652670" cy="2299646"/>
            </a:xfrm>
            <a:prstGeom prst="rect">
              <a:avLst/>
            </a:prstGeom>
            <a:ln>
              <a:solidFill>
                <a:schemeClr val="accent1"/>
              </a:solidFill>
            </a:ln>
          </p:spPr>
        </p:pic>
        <p:sp>
          <p:nvSpPr>
            <p:cNvPr id="4" name="TextBox 3">
              <a:extLst>
                <a:ext uri="{FF2B5EF4-FFF2-40B4-BE49-F238E27FC236}">
                  <a16:creationId xmlns:a16="http://schemas.microsoft.com/office/drawing/2014/main" id="{7CCB02E1-8703-4614-A305-30BE980E0E54}"/>
                </a:ext>
              </a:extLst>
            </p:cNvPr>
            <p:cNvSpPr txBox="1"/>
            <p:nvPr/>
          </p:nvSpPr>
          <p:spPr>
            <a:xfrm>
              <a:off x="6582462" y="3588520"/>
              <a:ext cx="354841" cy="369332"/>
            </a:xfrm>
            <a:prstGeom prst="rect">
              <a:avLst/>
            </a:prstGeom>
            <a:noFill/>
          </p:spPr>
          <p:txBody>
            <a:bodyPr wrap="square" rtlCol="0">
              <a:spAutoFit/>
            </a:bodyPr>
            <a:lstStyle/>
            <a:p>
              <a:r>
                <a:rPr lang="en-US"/>
                <a:t>A</a:t>
              </a:r>
            </a:p>
          </p:txBody>
        </p:sp>
        <p:sp>
          <p:nvSpPr>
            <p:cNvPr id="25" name="TextBox 24">
              <a:extLst>
                <a:ext uri="{FF2B5EF4-FFF2-40B4-BE49-F238E27FC236}">
                  <a16:creationId xmlns:a16="http://schemas.microsoft.com/office/drawing/2014/main" id="{39FE4B64-5F41-4A6A-8AC5-4950E02BE9DD}"/>
                </a:ext>
              </a:extLst>
            </p:cNvPr>
            <p:cNvSpPr txBox="1"/>
            <p:nvPr/>
          </p:nvSpPr>
          <p:spPr>
            <a:xfrm>
              <a:off x="8229600" y="3588520"/>
              <a:ext cx="354841" cy="369332"/>
            </a:xfrm>
            <a:prstGeom prst="rect">
              <a:avLst/>
            </a:prstGeom>
            <a:noFill/>
          </p:spPr>
          <p:txBody>
            <a:bodyPr wrap="square" rtlCol="0">
              <a:spAutoFit/>
            </a:bodyPr>
            <a:lstStyle/>
            <a:p>
              <a:r>
                <a:rPr lang="en-US"/>
                <a:t>B</a:t>
              </a:r>
            </a:p>
          </p:txBody>
        </p:sp>
      </p:grpSp>
      <p:sp>
        <p:nvSpPr>
          <p:cNvPr id="5" name="TextBox 4">
            <a:extLst>
              <a:ext uri="{FF2B5EF4-FFF2-40B4-BE49-F238E27FC236}">
                <a16:creationId xmlns:a16="http://schemas.microsoft.com/office/drawing/2014/main" id="{6B8B86C5-FB08-4267-8C13-5ACC5D3CD849}"/>
              </a:ext>
            </a:extLst>
          </p:cNvPr>
          <p:cNvSpPr txBox="1"/>
          <p:nvPr/>
        </p:nvSpPr>
        <p:spPr>
          <a:xfrm>
            <a:off x="6479185" y="3998779"/>
            <a:ext cx="4879074" cy="584775"/>
          </a:xfrm>
          <a:prstGeom prst="rect">
            <a:avLst/>
          </a:prstGeom>
          <a:noFill/>
        </p:spPr>
        <p:txBody>
          <a:bodyPr wrap="square" rtlCol="0">
            <a:spAutoFit/>
          </a:bodyPr>
          <a:lstStyle/>
          <a:p>
            <a:r>
              <a:rPr lang="en-US" sz="1600" i="1" dirty="0"/>
              <a:t>A – HUC12 with GDE and gages; B – HUC12 with GDEs and at least one gage (red) and no gages (yellow).</a:t>
            </a:r>
          </a:p>
        </p:txBody>
      </p:sp>
      <p:sp>
        <p:nvSpPr>
          <p:cNvPr id="7" name="Rectangle 6">
            <a:extLst>
              <a:ext uri="{FF2B5EF4-FFF2-40B4-BE49-F238E27FC236}">
                <a16:creationId xmlns:a16="http://schemas.microsoft.com/office/drawing/2014/main" id="{A95B8530-E4F4-44FF-9016-7D751E36BF3A}"/>
              </a:ext>
            </a:extLst>
          </p:cNvPr>
          <p:cNvSpPr/>
          <p:nvPr/>
        </p:nvSpPr>
        <p:spPr>
          <a:xfrm>
            <a:off x="6400801" y="4726947"/>
            <a:ext cx="5145206" cy="1663597"/>
          </a:xfrm>
          <a:prstGeom prst="rect">
            <a:avLst/>
          </a:prstGeom>
        </p:spPr>
        <p:txBody>
          <a:bodyPr wrap="square">
            <a:spAutoFit/>
          </a:bodyPr>
          <a:lstStyle/>
          <a:p>
            <a:pPr marR="0" lvl="0">
              <a:lnSpc>
                <a:spcPct val="107000"/>
              </a:lnSpc>
              <a:spcBef>
                <a:spcPts val="0"/>
              </a:spcBef>
              <a:spcAft>
                <a:spcPts val="800"/>
              </a:spcAft>
            </a:pPr>
            <a:r>
              <a:rPr lang="en-US" u="sng" dirty="0">
                <a:latin typeface="Calibri" panose="020F0502020204030204" pitchFamily="34" charset="0"/>
                <a:ea typeface="Calibri" panose="020F0502020204030204" pitchFamily="34" charset="0"/>
                <a:cs typeface="Times New Roman" panose="02020603050405020304" pitchFamily="18" charset="0"/>
              </a:rPr>
              <a:t>Groundwater Dependent Ecosystem (GDE)</a:t>
            </a:r>
          </a:p>
          <a:p>
            <a:pPr marR="0" lvl="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77% of </a:t>
            </a:r>
            <a:r>
              <a:rPr lang="en-US" dirty="0" err="1">
                <a:latin typeface="Calibri" panose="020F0502020204030204" pitchFamily="34" charset="0"/>
                <a:ea typeface="Calibri" panose="020F0502020204030204" pitchFamily="34" charset="0"/>
                <a:cs typeface="Times New Roman" panose="02020603050405020304" pitchFamily="18" charset="0"/>
              </a:rPr>
              <a:t>subwatersheds</a:t>
            </a:r>
            <a:r>
              <a:rPr lang="en-US" dirty="0">
                <a:latin typeface="Calibri" panose="020F0502020204030204" pitchFamily="34" charset="0"/>
                <a:ea typeface="Calibri" panose="020F0502020204030204" pitchFamily="34" charset="0"/>
                <a:cs typeface="Times New Roman" panose="02020603050405020304" pitchFamily="18" charset="0"/>
              </a:rPr>
              <a:t> with medium or high value GDEs do not have a gage. Additionally, 90% of </a:t>
            </a:r>
            <a:r>
              <a:rPr lang="en-US" dirty="0" err="1">
                <a:latin typeface="Calibri" panose="020F0502020204030204" pitchFamily="34" charset="0"/>
                <a:ea typeface="Calibri" panose="020F0502020204030204" pitchFamily="34" charset="0"/>
                <a:cs typeface="Times New Roman" panose="02020603050405020304" pitchFamily="18" charset="0"/>
              </a:rPr>
              <a:t>subwatersheds</a:t>
            </a:r>
            <a:r>
              <a:rPr lang="en-US" dirty="0">
                <a:latin typeface="Calibri" panose="020F0502020204030204" pitchFamily="34" charset="0"/>
                <a:ea typeface="Calibri" panose="020F0502020204030204" pitchFamily="34" charset="0"/>
                <a:cs typeface="Times New Roman" panose="02020603050405020304" pitchFamily="18" charset="0"/>
              </a:rPr>
              <a:t> with medium or high value GDEs have either no gages, or only have one gage. </a:t>
            </a:r>
          </a:p>
        </p:txBody>
      </p:sp>
    </p:spTree>
    <p:extLst>
      <p:ext uri="{BB962C8B-B14F-4D97-AF65-F5344CB8AC3E}">
        <p14:creationId xmlns:p14="http://schemas.microsoft.com/office/powerpoint/2010/main" val="3103255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dy of water&#10;&#10;Description automatically generated">
            <a:extLst>
              <a:ext uri="{FF2B5EF4-FFF2-40B4-BE49-F238E27FC236}">
                <a16:creationId xmlns:a16="http://schemas.microsoft.com/office/drawing/2014/main" id="{BBFA9534-5F73-4378-BED7-B22B6D85C11B}"/>
              </a:ext>
            </a:extLst>
          </p:cNvPr>
          <p:cNvPicPr>
            <a:picLocks noChangeAspect="1"/>
          </p:cNvPicPr>
          <p:nvPr/>
        </p:nvPicPr>
        <p:blipFill rotWithShape="1">
          <a:blip r:embed="rId3">
            <a:alphaModFix amt="35000"/>
          </a:blip>
          <a:srcRect t="17399" b="7601"/>
          <a:stretch/>
        </p:blipFill>
        <p:spPr>
          <a:xfrm>
            <a:off x="20" y="10"/>
            <a:ext cx="12191980" cy="6857990"/>
          </a:xfrm>
          <a:prstGeom prst="rect">
            <a:avLst/>
          </a:prstGeom>
          <a:solidFill>
            <a:schemeClr val="accent2">
              <a:lumMod val="40000"/>
              <a:lumOff val="60000"/>
              <a:alpha val="0"/>
            </a:schemeClr>
          </a:solidFill>
        </p:spPr>
      </p:pic>
      <p:sp>
        <p:nvSpPr>
          <p:cNvPr id="2" name="Title 1">
            <a:extLst>
              <a:ext uri="{FF2B5EF4-FFF2-40B4-BE49-F238E27FC236}">
                <a16:creationId xmlns:a16="http://schemas.microsoft.com/office/drawing/2014/main" id="{2163C1A4-5ACB-47A6-9B9F-1ADF254B4C8A}"/>
              </a:ext>
            </a:extLst>
          </p:cNvPr>
          <p:cNvSpPr>
            <a:spLocks noGrp="1"/>
          </p:cNvSpPr>
          <p:nvPr>
            <p:ph type="ctrTitle"/>
          </p:nvPr>
        </p:nvSpPr>
        <p:spPr>
          <a:xfrm>
            <a:off x="864524" y="1300785"/>
            <a:ext cx="10291156" cy="2509213"/>
          </a:xfrm>
        </p:spPr>
        <p:txBody>
          <a:bodyPr>
            <a:normAutofit/>
          </a:bodyPr>
          <a:lstStyle/>
          <a:p>
            <a:pPr>
              <a:lnSpc>
                <a:spcPct val="120000"/>
              </a:lnSpc>
              <a:spcBef>
                <a:spcPts val="1200"/>
              </a:spcBef>
            </a:pPr>
            <a:r>
              <a:rPr lang="en-US" sz="5300" b="1" dirty="0">
                <a:solidFill>
                  <a:schemeClr val="accent1">
                    <a:lumMod val="50000"/>
                  </a:schemeClr>
                </a:solidFill>
                <a:latin typeface="Arial" panose="020B0604020202020204" pitchFamily="34" charset="0"/>
                <a:cs typeface="Arial" panose="020B0604020202020204" pitchFamily="34" charset="0"/>
              </a:rPr>
              <a:t>SB 19 Stream Gaging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Prioritization Framework</a:t>
            </a:r>
          </a:p>
        </p:txBody>
      </p:sp>
      <p:sp>
        <p:nvSpPr>
          <p:cNvPr id="3" name="Subtitle 2">
            <a:extLst>
              <a:ext uri="{FF2B5EF4-FFF2-40B4-BE49-F238E27FC236}">
                <a16:creationId xmlns:a16="http://schemas.microsoft.com/office/drawing/2014/main" id="{43DAAF99-2076-4077-809F-6FF2F6D66496}"/>
              </a:ext>
            </a:extLst>
          </p:cNvPr>
          <p:cNvSpPr>
            <a:spLocks noGrp="1"/>
          </p:cNvSpPr>
          <p:nvPr>
            <p:ph type="subTitle" idx="1"/>
          </p:nvPr>
        </p:nvSpPr>
        <p:spPr>
          <a:xfrm>
            <a:off x="1751012" y="4579557"/>
            <a:ext cx="8689976" cy="1561805"/>
          </a:xfrm>
          <a:noFill/>
        </p:spPr>
        <p:txBody>
          <a:bodyPr vert="horz" lIns="91440" tIns="45720" rIns="91440" bIns="45720" rtlCol="0" anchor="t">
            <a:normAutofit/>
          </a:bodyPr>
          <a:lstStyle/>
          <a:p>
            <a:r>
              <a:rPr lang="en-US" dirty="0">
                <a:solidFill>
                  <a:schemeClr val="tx1">
                    <a:lumMod val="65000"/>
                    <a:lumOff val="35000"/>
                  </a:schemeClr>
                </a:solidFill>
                <a:latin typeface="Arial"/>
                <a:cs typeface="Arial"/>
              </a:rPr>
              <a:t>UC Berkeley and Internet of Water</a:t>
            </a:r>
          </a:p>
          <a:p>
            <a:r>
              <a:rPr lang="en-US" dirty="0">
                <a:solidFill>
                  <a:schemeClr val="tx1">
                    <a:lumMod val="65000"/>
                    <a:lumOff val="35000"/>
                  </a:schemeClr>
                </a:solidFill>
                <a:latin typeface="Arial" panose="020B0604020202020204" pitchFamily="34" charset="0"/>
                <a:cs typeface="Arial" panose="020B0604020202020204" pitchFamily="34" charset="0"/>
              </a:rPr>
              <a:t>June 2021</a:t>
            </a:r>
          </a:p>
        </p:txBody>
      </p:sp>
    </p:spTree>
    <p:extLst>
      <p:ext uri="{BB962C8B-B14F-4D97-AF65-F5344CB8AC3E}">
        <p14:creationId xmlns:p14="http://schemas.microsoft.com/office/powerpoint/2010/main" val="514293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1A58-710F-4C7D-88DF-791CB582FC71}"/>
              </a:ext>
            </a:extLst>
          </p:cNvPr>
          <p:cNvSpPr>
            <a:spLocks noGrp="1"/>
          </p:cNvSpPr>
          <p:nvPr>
            <p:ph type="title"/>
          </p:nvPr>
        </p:nvSpPr>
        <p:spPr>
          <a:xfrm>
            <a:off x="913775" y="618517"/>
            <a:ext cx="10364451" cy="707363"/>
          </a:xfrm>
        </p:spPr>
        <p:txBody>
          <a:bodyPr/>
          <a:lstStyle/>
          <a:p>
            <a:r>
              <a:rPr lang="en-US" dirty="0"/>
              <a:t>Basic Strategy for Prioritization</a:t>
            </a:r>
          </a:p>
        </p:txBody>
      </p:sp>
      <p:sp>
        <p:nvSpPr>
          <p:cNvPr id="3" name="Content Placeholder 2">
            <a:extLst>
              <a:ext uri="{FF2B5EF4-FFF2-40B4-BE49-F238E27FC236}">
                <a16:creationId xmlns:a16="http://schemas.microsoft.com/office/drawing/2014/main" id="{BA3221D6-39F1-4A03-AE3F-F59287812DB4}"/>
              </a:ext>
            </a:extLst>
          </p:cNvPr>
          <p:cNvSpPr>
            <a:spLocks noGrp="1"/>
          </p:cNvSpPr>
          <p:nvPr>
            <p:ph sz="quarter" idx="13"/>
          </p:nvPr>
        </p:nvSpPr>
        <p:spPr>
          <a:xfrm>
            <a:off x="693419" y="1615440"/>
            <a:ext cx="9631055" cy="4168139"/>
          </a:xfrm>
        </p:spPr>
        <p:txBody>
          <a:bodyPr>
            <a:normAutofit fontScale="70000" lnSpcReduction="20000"/>
          </a:bodyPr>
          <a:lstStyle/>
          <a:p>
            <a:r>
              <a:rPr lang="en-US" b="1" dirty="0"/>
              <a:t>Ecosystem</a:t>
            </a:r>
            <a:r>
              <a:rPr lang="en-US" dirty="0"/>
              <a:t>: HUC12 plus limited stream segment data </a:t>
            </a:r>
          </a:p>
          <a:p>
            <a:r>
              <a:rPr lang="en-US" b="1" dirty="0"/>
              <a:t>Water Quality: </a:t>
            </a:r>
            <a:r>
              <a:rPr lang="en-US" dirty="0"/>
              <a:t>point location data plus 303d listed segments plus “hot spots”</a:t>
            </a:r>
            <a:r>
              <a:rPr lang="en-US" dirty="0">
                <a:solidFill>
                  <a:srgbClr val="FF0000"/>
                </a:solidFill>
              </a:rPr>
              <a:t> </a:t>
            </a:r>
            <a:r>
              <a:rPr lang="en-US" i="1" dirty="0">
                <a:solidFill>
                  <a:srgbClr val="FF0000"/>
                </a:solidFill>
              </a:rPr>
              <a:t>still reviewing datasets; scaling up issues?</a:t>
            </a:r>
            <a:endParaRPr lang="en-US" b="1" i="1" dirty="0">
              <a:solidFill>
                <a:srgbClr val="FF0000"/>
              </a:solidFill>
            </a:endParaRPr>
          </a:p>
          <a:p>
            <a:r>
              <a:rPr lang="en-US" b="1" dirty="0"/>
              <a:t>Water Supply </a:t>
            </a:r>
            <a:r>
              <a:rPr lang="en-US" dirty="0"/>
              <a:t>(incl. Cannabis and Groundwater): combination point data, stream segment data, known gage issues </a:t>
            </a:r>
            <a:r>
              <a:rPr lang="en-US" i="1" dirty="0">
                <a:solidFill>
                  <a:srgbClr val="FF0000"/>
                </a:solidFill>
              </a:rPr>
              <a:t>how do we combine all of these different data types?</a:t>
            </a:r>
          </a:p>
          <a:p>
            <a:pPr lvl="1"/>
            <a:r>
              <a:rPr lang="en-US" b="1" dirty="0" err="1"/>
              <a:t>FloodMAR</a:t>
            </a:r>
            <a:r>
              <a:rPr lang="en-US" b="1" dirty="0"/>
              <a:t>: </a:t>
            </a:r>
            <a:r>
              <a:rPr lang="en-US" i="1" dirty="0">
                <a:solidFill>
                  <a:srgbClr val="FF0000"/>
                </a:solidFill>
              </a:rPr>
              <a:t>gages need to be upstream!  Additional complication</a:t>
            </a:r>
            <a:r>
              <a:rPr lang="en-US" b="1" i="1" dirty="0"/>
              <a:t>.  </a:t>
            </a:r>
          </a:p>
          <a:p>
            <a:r>
              <a:rPr lang="en-US" b="1" dirty="0"/>
              <a:t>Flood Management: </a:t>
            </a:r>
            <a:r>
              <a:rPr lang="en-US" dirty="0"/>
              <a:t>combination of point data (CNRFC list) plus Post-Fire Risk – </a:t>
            </a:r>
            <a:r>
              <a:rPr lang="en-US" dirty="0">
                <a:solidFill>
                  <a:srgbClr val="FF0000"/>
                </a:solidFill>
              </a:rPr>
              <a:t>how to combine data?</a:t>
            </a:r>
            <a:endParaRPr lang="en-US" b="1" dirty="0">
              <a:solidFill>
                <a:srgbClr val="FF0000"/>
              </a:solidFill>
            </a:endParaRPr>
          </a:p>
          <a:p>
            <a:r>
              <a:rPr lang="en-US" b="1" dirty="0"/>
              <a:t>Reference Gages:</a:t>
            </a:r>
            <a:r>
              <a:rPr lang="en-US" dirty="0"/>
              <a:t> backwards analysis – determine spatial distribution, then prioritize areas with fewest gages.  Analyze for suitable locations after prioritization.  HUC-</a:t>
            </a:r>
            <a:r>
              <a:rPr lang="en-US" dirty="0" err="1"/>
              <a:t>eFlows</a:t>
            </a:r>
            <a:r>
              <a:rPr lang="en-US" dirty="0"/>
              <a:t> categories / priority list.</a:t>
            </a:r>
            <a:endParaRPr lang="en-US" b="1" dirty="0"/>
          </a:p>
          <a:p>
            <a:r>
              <a:rPr lang="en-US" b="1" dirty="0"/>
              <a:t>Multi-Criteria Benefit: </a:t>
            </a:r>
            <a:r>
              <a:rPr lang="en-US" dirty="0"/>
              <a:t>analyze the overlap between the 4 or 5 categories.  </a:t>
            </a:r>
            <a:r>
              <a:rPr lang="en-US" dirty="0">
                <a:solidFill>
                  <a:srgbClr val="FF0000"/>
                </a:solidFill>
              </a:rPr>
              <a:t>Internal only. </a:t>
            </a:r>
          </a:p>
          <a:p>
            <a:pPr lvl="1"/>
            <a:r>
              <a:rPr lang="en-US" b="1" dirty="0"/>
              <a:t>Additional Criteria: </a:t>
            </a:r>
            <a:r>
              <a:rPr lang="en-US" dirty="0"/>
              <a:t>(e.g. tribal, disadvantaged communities, climate, etc. – </a:t>
            </a:r>
            <a:r>
              <a:rPr lang="en-US" dirty="0">
                <a:solidFill>
                  <a:srgbClr val="FF0000"/>
                </a:solidFill>
              </a:rPr>
              <a:t>how does this fit in? Narrative only?)</a:t>
            </a:r>
            <a:endParaRPr lang="en-US" b="1" dirty="0">
              <a:solidFill>
                <a:srgbClr val="FF0000"/>
              </a:solidFill>
            </a:endParaRPr>
          </a:p>
          <a:p>
            <a:r>
              <a:rPr lang="en-US" b="1" dirty="0"/>
              <a:t>Narrative: </a:t>
            </a:r>
            <a:r>
              <a:rPr lang="en-US" dirty="0"/>
              <a:t>some criteria, such as reference gages, benefit multiple categories. Thus, if it appear that data lacking in a category, it may be covered in another category.</a:t>
            </a:r>
          </a:p>
          <a:p>
            <a:r>
              <a:rPr lang="en-US" dirty="0">
                <a:solidFill>
                  <a:srgbClr val="FF0000"/>
                </a:solidFill>
              </a:rPr>
              <a:t>Gage Gap is applied AFTER Prioritization and may eliminate many high priority sites, particularly flood management and water quality.  Do we account for this in the scoring? </a:t>
            </a:r>
          </a:p>
        </p:txBody>
      </p:sp>
    </p:spTree>
    <p:extLst>
      <p:ext uri="{BB962C8B-B14F-4D97-AF65-F5344CB8AC3E}">
        <p14:creationId xmlns:p14="http://schemas.microsoft.com/office/powerpoint/2010/main" val="3743166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07E2-9494-4C2D-81A6-6A89A4A3CE6D}"/>
              </a:ext>
            </a:extLst>
          </p:cNvPr>
          <p:cNvSpPr>
            <a:spLocks noGrp="1"/>
          </p:cNvSpPr>
          <p:nvPr>
            <p:ph type="title"/>
          </p:nvPr>
        </p:nvSpPr>
        <p:spPr>
          <a:xfrm>
            <a:off x="837887" y="245736"/>
            <a:ext cx="10515600" cy="734961"/>
          </a:xfrm>
        </p:spPr>
        <p:txBody>
          <a:bodyPr>
            <a:normAutofit/>
          </a:bodyPr>
          <a:lstStyle/>
          <a:p>
            <a:pPr algn="ctr"/>
            <a:r>
              <a:rPr lang="en-US">
                <a:latin typeface="Arial" panose="020B0604020202020204" pitchFamily="34" charset="0"/>
                <a:cs typeface="Arial" panose="020B0604020202020204" pitchFamily="34" charset="0"/>
              </a:rPr>
              <a:t>Ecosystem Management </a:t>
            </a:r>
            <a:r>
              <a:rPr lang="en-US">
                <a:solidFill>
                  <a:srgbClr val="FF0000"/>
                </a:solidFill>
                <a:latin typeface="Arial" panose="020B0604020202020204" pitchFamily="34" charset="0"/>
                <a:cs typeface="Arial" panose="020B0604020202020204" pitchFamily="34" charset="0"/>
              </a:rPr>
              <a:t>Criteria</a:t>
            </a:r>
          </a:p>
        </p:txBody>
      </p:sp>
      <p:sp>
        <p:nvSpPr>
          <p:cNvPr id="24" name="Content Placeholder 2">
            <a:extLst>
              <a:ext uri="{FF2B5EF4-FFF2-40B4-BE49-F238E27FC236}">
                <a16:creationId xmlns:a16="http://schemas.microsoft.com/office/drawing/2014/main" id="{29FAC140-E75D-4DBD-8916-245E8C296A26}"/>
              </a:ext>
            </a:extLst>
          </p:cNvPr>
          <p:cNvSpPr txBox="1">
            <a:spLocks/>
          </p:cNvSpPr>
          <p:nvPr/>
        </p:nvSpPr>
        <p:spPr>
          <a:xfrm>
            <a:off x="913774" y="1139564"/>
            <a:ext cx="10363826" cy="2670048"/>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2400"/>
              <a:t>Preliminary Recommended Selection</a:t>
            </a:r>
          </a:p>
          <a:p>
            <a:pPr lvl="1"/>
            <a:r>
              <a:rPr lang="en-US" sz="2200" b="1"/>
              <a:t>Aquatic Biodiversity: </a:t>
            </a:r>
            <a:r>
              <a:rPr lang="en-US" sz="2200"/>
              <a:t>CDFW (2018-2020), Areas of Conservation Emphasis (ACE), Aquatic Biodiversity Rank </a:t>
            </a:r>
            <a:r>
              <a:rPr lang="en-US" sz="2200" i="1">
                <a:solidFill>
                  <a:schemeClr val="accent1"/>
                </a:solidFill>
              </a:rPr>
              <a:t>HUC12 resolution</a:t>
            </a:r>
          </a:p>
          <a:p>
            <a:pPr lvl="1"/>
            <a:r>
              <a:rPr lang="en-US" sz="2200" b="1"/>
              <a:t>Priority Conservation Network: </a:t>
            </a:r>
            <a:r>
              <a:rPr lang="en-US" sz="2200"/>
              <a:t>TNC (2018) California Freshwater Blueprint </a:t>
            </a:r>
            <a:r>
              <a:rPr lang="en-US" sz="2200" i="1">
                <a:solidFill>
                  <a:schemeClr val="accent1"/>
                </a:solidFill>
              </a:rPr>
              <a:t>HUC12</a:t>
            </a:r>
            <a:r>
              <a:rPr lang="en-US" sz="2200"/>
              <a:t> </a:t>
            </a:r>
            <a:r>
              <a:rPr lang="en-US" sz="2200" i="1">
                <a:solidFill>
                  <a:schemeClr val="accent1"/>
                </a:solidFill>
              </a:rPr>
              <a:t>resolution</a:t>
            </a:r>
            <a:endParaRPr lang="en-US" sz="2200"/>
          </a:p>
          <a:p>
            <a:pPr lvl="1"/>
            <a:r>
              <a:rPr lang="en-US" sz="2200" b="1"/>
              <a:t>Groundwater Dependent Ecosystems</a:t>
            </a:r>
            <a:r>
              <a:rPr lang="en-US" sz="2200"/>
              <a:t>: TNC (2021), Natural Communities Commonly Associated with Groundwater (NCCAG) v02 </a:t>
            </a:r>
            <a:r>
              <a:rPr lang="en-US" sz="2200" i="1">
                <a:solidFill>
                  <a:schemeClr val="accent1"/>
                </a:solidFill>
              </a:rPr>
              <a:t>independent shapes</a:t>
            </a:r>
            <a:endParaRPr lang="en-US" sz="2200"/>
          </a:p>
          <a:p>
            <a:pPr lvl="1"/>
            <a:endParaRPr lang="en-US" sz="2200"/>
          </a:p>
        </p:txBody>
      </p:sp>
      <p:grpSp>
        <p:nvGrpSpPr>
          <p:cNvPr id="35" name="Group 34">
            <a:extLst>
              <a:ext uri="{FF2B5EF4-FFF2-40B4-BE49-F238E27FC236}">
                <a16:creationId xmlns:a16="http://schemas.microsoft.com/office/drawing/2014/main" id="{A5EED629-363A-4BC5-A682-B45FCBB07FA9}"/>
              </a:ext>
            </a:extLst>
          </p:cNvPr>
          <p:cNvGrpSpPr/>
          <p:nvPr/>
        </p:nvGrpSpPr>
        <p:grpSpPr>
          <a:xfrm>
            <a:off x="4464945" y="3919537"/>
            <a:ext cx="2725367" cy="2836069"/>
            <a:chOff x="4403143" y="3919537"/>
            <a:chExt cx="2725367" cy="2836069"/>
          </a:xfrm>
        </p:grpSpPr>
        <p:pic>
          <p:nvPicPr>
            <p:cNvPr id="26" name="Picture 25" descr="Map&#10;&#10;Description automatically generated">
              <a:extLst>
                <a:ext uri="{FF2B5EF4-FFF2-40B4-BE49-F238E27FC236}">
                  <a16:creationId xmlns:a16="http://schemas.microsoft.com/office/drawing/2014/main" id="{AFF62754-A98D-465F-BC79-5A6B79C9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143" y="3919537"/>
              <a:ext cx="2725367" cy="2836069"/>
            </a:xfrm>
            <a:prstGeom prst="rect">
              <a:avLst/>
            </a:prstGeom>
          </p:spPr>
        </p:pic>
        <p:pic>
          <p:nvPicPr>
            <p:cNvPr id="27" name="Picture 26" descr="Text&#10;&#10;Description automatically generated">
              <a:extLst>
                <a:ext uri="{FF2B5EF4-FFF2-40B4-BE49-F238E27FC236}">
                  <a16:creationId xmlns:a16="http://schemas.microsoft.com/office/drawing/2014/main" id="{E94C0D72-7BFE-489D-AC4E-9469AEC70A2E}"/>
                </a:ext>
              </a:extLst>
            </p:cNvPr>
            <p:cNvPicPr>
              <a:picLocks noChangeAspect="1"/>
            </p:cNvPicPr>
            <p:nvPr/>
          </p:nvPicPr>
          <p:blipFill rotWithShape="1">
            <a:blip r:embed="rId4">
              <a:extLst>
                <a:ext uri="{28A0092B-C50C-407E-A947-70E740481C1C}">
                  <a14:useLocalDpi xmlns:a14="http://schemas.microsoft.com/office/drawing/2010/main" val="0"/>
                </a:ext>
              </a:extLst>
            </a:blip>
            <a:srcRect l="3348" t="41970" r="2345" b="-112"/>
            <a:stretch/>
          </p:blipFill>
          <p:spPr>
            <a:xfrm>
              <a:off x="4403143" y="6479168"/>
              <a:ext cx="1840925" cy="266192"/>
            </a:xfrm>
            <a:prstGeom prst="rect">
              <a:avLst/>
            </a:prstGeom>
          </p:spPr>
        </p:pic>
        <p:sp>
          <p:nvSpPr>
            <p:cNvPr id="29" name="TextBox 28">
              <a:extLst>
                <a:ext uri="{FF2B5EF4-FFF2-40B4-BE49-F238E27FC236}">
                  <a16:creationId xmlns:a16="http://schemas.microsoft.com/office/drawing/2014/main" id="{04754D39-20EA-4C56-B719-3834C17A0DC8}"/>
                </a:ext>
              </a:extLst>
            </p:cNvPr>
            <p:cNvSpPr txBox="1"/>
            <p:nvPr/>
          </p:nvSpPr>
          <p:spPr>
            <a:xfrm>
              <a:off x="5765826" y="4102667"/>
              <a:ext cx="996285" cy="738664"/>
            </a:xfrm>
            <a:prstGeom prst="rect">
              <a:avLst/>
            </a:prstGeom>
            <a:noFill/>
          </p:spPr>
          <p:txBody>
            <a:bodyPr wrap="square" rtlCol="0">
              <a:spAutoFit/>
            </a:bodyPr>
            <a:lstStyle/>
            <a:p>
              <a:r>
                <a:rPr lang="en-US" sz="1400"/>
                <a:t>TNC CA Freshwater Blueprint</a:t>
              </a:r>
            </a:p>
          </p:txBody>
        </p:sp>
      </p:grpSp>
      <p:grpSp>
        <p:nvGrpSpPr>
          <p:cNvPr id="37" name="Group 36">
            <a:extLst>
              <a:ext uri="{FF2B5EF4-FFF2-40B4-BE49-F238E27FC236}">
                <a16:creationId xmlns:a16="http://schemas.microsoft.com/office/drawing/2014/main" id="{00133951-AB9A-46C5-88A0-5D5D87217967}"/>
              </a:ext>
            </a:extLst>
          </p:cNvPr>
          <p:cNvGrpSpPr/>
          <p:nvPr/>
        </p:nvGrpSpPr>
        <p:grpSpPr>
          <a:xfrm>
            <a:off x="913774" y="3908204"/>
            <a:ext cx="2916465" cy="2813985"/>
            <a:chOff x="1009323" y="3908204"/>
            <a:chExt cx="2820916" cy="2813985"/>
          </a:xfrm>
        </p:grpSpPr>
        <p:pic>
          <p:nvPicPr>
            <p:cNvPr id="6" name="Picture 5" descr="Map&#10;&#10;Description automatically generated">
              <a:extLst>
                <a:ext uri="{FF2B5EF4-FFF2-40B4-BE49-F238E27FC236}">
                  <a16:creationId xmlns:a16="http://schemas.microsoft.com/office/drawing/2014/main" id="{90C47C7D-E545-4F8B-8B35-353EE3719331}"/>
                </a:ext>
              </a:extLst>
            </p:cNvPr>
            <p:cNvPicPr>
              <a:picLocks noChangeAspect="1"/>
            </p:cNvPicPr>
            <p:nvPr/>
          </p:nvPicPr>
          <p:blipFill rotWithShape="1">
            <a:blip r:embed="rId5"/>
            <a:srcRect t="6450" b="3872"/>
            <a:stretch/>
          </p:blipFill>
          <p:spPr>
            <a:xfrm>
              <a:off x="1009323" y="3908204"/>
              <a:ext cx="2820916" cy="2813985"/>
            </a:xfrm>
            <a:prstGeom prst="rect">
              <a:avLst/>
            </a:prstGeom>
          </p:spPr>
        </p:pic>
        <p:sp>
          <p:nvSpPr>
            <p:cNvPr id="28" name="TextBox 27">
              <a:extLst>
                <a:ext uri="{FF2B5EF4-FFF2-40B4-BE49-F238E27FC236}">
                  <a16:creationId xmlns:a16="http://schemas.microsoft.com/office/drawing/2014/main" id="{17255AE5-C122-41FB-B373-3A8409B5836A}"/>
                </a:ext>
              </a:extLst>
            </p:cNvPr>
            <p:cNvSpPr txBox="1"/>
            <p:nvPr/>
          </p:nvSpPr>
          <p:spPr>
            <a:xfrm>
              <a:off x="2208526" y="4169243"/>
              <a:ext cx="1386542" cy="523220"/>
            </a:xfrm>
            <a:prstGeom prst="rect">
              <a:avLst/>
            </a:prstGeom>
            <a:noFill/>
          </p:spPr>
          <p:txBody>
            <a:bodyPr wrap="square" rtlCol="0">
              <a:spAutoFit/>
            </a:bodyPr>
            <a:lstStyle/>
            <a:p>
              <a:r>
                <a:rPr lang="en-US" sz="1400"/>
                <a:t>ACE aquatic biodiversity rank</a:t>
              </a:r>
            </a:p>
          </p:txBody>
        </p:sp>
        <p:pic>
          <p:nvPicPr>
            <p:cNvPr id="30" name="Picture 29">
              <a:extLst>
                <a:ext uri="{FF2B5EF4-FFF2-40B4-BE49-F238E27FC236}">
                  <a16:creationId xmlns:a16="http://schemas.microsoft.com/office/drawing/2014/main" id="{3D3729CB-4C32-41E0-B8DA-D76A979E7773}"/>
                </a:ext>
              </a:extLst>
            </p:cNvPr>
            <p:cNvPicPr>
              <a:picLocks noChangeAspect="1"/>
            </p:cNvPicPr>
            <p:nvPr/>
          </p:nvPicPr>
          <p:blipFill>
            <a:blip r:embed="rId6"/>
            <a:stretch>
              <a:fillRect/>
            </a:stretch>
          </p:blipFill>
          <p:spPr>
            <a:xfrm>
              <a:off x="1066780" y="5947491"/>
              <a:ext cx="572304" cy="664773"/>
            </a:xfrm>
            <a:prstGeom prst="rect">
              <a:avLst/>
            </a:prstGeom>
          </p:spPr>
        </p:pic>
      </p:grpSp>
      <p:grpSp>
        <p:nvGrpSpPr>
          <p:cNvPr id="36" name="Group 35">
            <a:extLst>
              <a:ext uri="{FF2B5EF4-FFF2-40B4-BE49-F238E27FC236}">
                <a16:creationId xmlns:a16="http://schemas.microsoft.com/office/drawing/2014/main" id="{154881D1-ED64-4D70-B43B-20CE0D208174}"/>
              </a:ext>
            </a:extLst>
          </p:cNvPr>
          <p:cNvGrpSpPr/>
          <p:nvPr/>
        </p:nvGrpSpPr>
        <p:grpSpPr>
          <a:xfrm>
            <a:off x="7927848" y="3908204"/>
            <a:ext cx="2725367" cy="2837156"/>
            <a:chOff x="7968933" y="3964838"/>
            <a:chExt cx="2500592" cy="2780522"/>
          </a:xfrm>
        </p:grpSpPr>
        <p:pic>
          <p:nvPicPr>
            <p:cNvPr id="31" name="Picture 30" descr="Map&#10;&#10;Description automatically generated">
              <a:extLst>
                <a:ext uri="{FF2B5EF4-FFF2-40B4-BE49-F238E27FC236}">
                  <a16:creationId xmlns:a16="http://schemas.microsoft.com/office/drawing/2014/main" id="{121CE688-2AB3-462F-8FF9-92E0DDCFA585}"/>
                </a:ext>
              </a:extLst>
            </p:cNvPr>
            <p:cNvPicPr>
              <a:picLocks noChangeAspect="1"/>
            </p:cNvPicPr>
            <p:nvPr/>
          </p:nvPicPr>
          <p:blipFill rotWithShape="1">
            <a:blip r:embed="rId7"/>
            <a:srcRect t="1996"/>
            <a:stretch/>
          </p:blipFill>
          <p:spPr>
            <a:xfrm>
              <a:off x="7968933" y="3964838"/>
              <a:ext cx="2500592" cy="2780522"/>
            </a:xfrm>
            <a:prstGeom prst="rect">
              <a:avLst/>
            </a:prstGeom>
          </p:spPr>
        </p:pic>
        <p:pic>
          <p:nvPicPr>
            <p:cNvPr id="33" name="Picture 32">
              <a:extLst>
                <a:ext uri="{FF2B5EF4-FFF2-40B4-BE49-F238E27FC236}">
                  <a16:creationId xmlns:a16="http://schemas.microsoft.com/office/drawing/2014/main" id="{985B8C9E-65F0-4137-B582-4C25BEE8A824}"/>
                </a:ext>
              </a:extLst>
            </p:cNvPr>
            <p:cNvPicPr>
              <a:picLocks noChangeAspect="1"/>
            </p:cNvPicPr>
            <p:nvPr/>
          </p:nvPicPr>
          <p:blipFill rotWithShape="1">
            <a:blip r:embed="rId8"/>
            <a:srcRect l="13876" r="6764"/>
            <a:stretch/>
          </p:blipFill>
          <p:spPr>
            <a:xfrm>
              <a:off x="7968933" y="6171778"/>
              <a:ext cx="994358" cy="573582"/>
            </a:xfrm>
            <a:prstGeom prst="rect">
              <a:avLst/>
            </a:prstGeom>
          </p:spPr>
        </p:pic>
        <p:sp>
          <p:nvSpPr>
            <p:cNvPr id="34" name="TextBox 33">
              <a:extLst>
                <a:ext uri="{FF2B5EF4-FFF2-40B4-BE49-F238E27FC236}">
                  <a16:creationId xmlns:a16="http://schemas.microsoft.com/office/drawing/2014/main" id="{C78361B0-7795-4CC7-9700-686E0B6BC7A5}"/>
                </a:ext>
              </a:extLst>
            </p:cNvPr>
            <p:cNvSpPr txBox="1"/>
            <p:nvPr/>
          </p:nvSpPr>
          <p:spPr>
            <a:xfrm>
              <a:off x="9168890" y="4220666"/>
              <a:ext cx="1085145" cy="523220"/>
            </a:xfrm>
            <a:prstGeom prst="rect">
              <a:avLst/>
            </a:prstGeom>
            <a:noFill/>
          </p:spPr>
          <p:txBody>
            <a:bodyPr wrap="square" rtlCol="0">
              <a:spAutoFit/>
            </a:bodyPr>
            <a:lstStyle/>
            <a:p>
              <a:r>
                <a:rPr lang="en-US" sz="1400"/>
                <a:t>TNC </a:t>
              </a:r>
              <a:r>
                <a:rPr lang="en-US" sz="1400" err="1"/>
                <a:t>iGDE</a:t>
              </a:r>
              <a:r>
                <a:rPr lang="en-US" sz="1400"/>
                <a:t> NCCAGv02</a:t>
              </a:r>
            </a:p>
          </p:txBody>
        </p:sp>
      </p:grpSp>
    </p:spTree>
    <p:extLst>
      <p:ext uri="{BB962C8B-B14F-4D97-AF65-F5344CB8AC3E}">
        <p14:creationId xmlns:p14="http://schemas.microsoft.com/office/powerpoint/2010/main" val="76107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4392A3-F09E-4006-83F6-8824CAEC4D0F}"/>
              </a:ext>
            </a:extLst>
          </p:cNvPr>
          <p:cNvSpPr>
            <a:spLocks noGrp="1"/>
          </p:cNvSpPr>
          <p:nvPr>
            <p:ph idx="1"/>
          </p:nvPr>
        </p:nvSpPr>
        <p:spPr>
          <a:xfrm>
            <a:off x="541020" y="1722120"/>
            <a:ext cx="10596916" cy="4709160"/>
          </a:xfrm>
        </p:spPr>
        <p:txBody>
          <a:bodyPr>
            <a:normAutofit/>
          </a:bodyPr>
          <a:lstStyle/>
          <a:p>
            <a:pPr marL="457200" lvl="1" indent="0">
              <a:buNone/>
            </a:pPr>
            <a:r>
              <a:rPr lang="en-US" sz="2400" dirty="0">
                <a:latin typeface="Arial" panose="020B0604020202020204" pitchFamily="34" charset="0"/>
                <a:cs typeface="Arial" panose="020B0604020202020204" pitchFamily="34" charset="0"/>
              </a:rPr>
              <a:t>Internet of Water – Kyle Onda, Lauren Patterson (Peter </a:t>
            </a:r>
            <a:r>
              <a:rPr lang="en-US" sz="2400" dirty="0" err="1">
                <a:latin typeface="Arial" panose="020B0604020202020204" pitchFamily="34" charset="0"/>
                <a:cs typeface="Arial" panose="020B0604020202020204" pitchFamily="34" charset="0"/>
              </a:rPr>
              <a:t>Colohan</a:t>
            </a:r>
            <a:r>
              <a:rPr lang="en-US" sz="2400" dirty="0">
                <a:latin typeface="Arial" panose="020B0604020202020204" pitchFamily="34" charset="0"/>
                <a:cs typeface="Arial" panose="020B0604020202020204" pitchFamily="34" charset="0"/>
              </a:rPr>
              <a:t>)</a:t>
            </a:r>
          </a:p>
          <a:p>
            <a:pPr marL="457200" lvl="1" indent="0">
              <a:buNone/>
            </a:pPr>
            <a:r>
              <a:rPr lang="en-US" sz="2400" dirty="0">
                <a:latin typeface="Arial" panose="020B0604020202020204" pitchFamily="34" charset="0"/>
                <a:cs typeface="Arial" panose="020B0604020202020204" pitchFamily="34" charset="0"/>
              </a:rPr>
              <a:t>UC Berkeley – Lucy Andrews (Ted Grantham)</a:t>
            </a:r>
          </a:p>
          <a:p>
            <a:pPr marL="457200" lvl="1" indent="0">
              <a:buNone/>
            </a:pPr>
            <a:r>
              <a:rPr lang="en-US" sz="2400" dirty="0">
                <a:latin typeface="Arial" panose="020B0604020202020204" pitchFamily="34" charset="0"/>
                <a:cs typeface="Arial" panose="020B0604020202020204" pitchFamily="34" charset="0"/>
              </a:rPr>
              <a:t>Tech Team – Valerie Zimmer (SWRCB)</a:t>
            </a:r>
          </a:p>
          <a:p>
            <a:pPr marL="457200" lvl="1" indent="0">
              <a:buNone/>
            </a:pPr>
            <a:r>
              <a:rPr lang="en-US" sz="2400" dirty="0">
                <a:latin typeface="Arial" panose="020B0604020202020204" pitchFamily="34" charset="0"/>
                <a:cs typeface="Arial" panose="020B0604020202020204" pitchFamily="34" charset="0"/>
              </a:rPr>
              <a:t>			- Todd Carlin – ecosystem and GIS (CDFW)</a:t>
            </a:r>
          </a:p>
          <a:p>
            <a:pPr marL="457200" lvl="1" indent="0">
              <a:buNone/>
            </a:pPr>
            <a:r>
              <a:rPr lang="en-US" sz="2400" dirty="0">
                <a:latin typeface="Arial" panose="020B0604020202020204" pitchFamily="34" charset="0"/>
                <a:cs typeface="Arial" panose="020B0604020202020204" pitchFamily="34" charset="0"/>
              </a:rPr>
              <a:t>			- Keenan Smith – gage inventory and GIS (SWRCB)</a:t>
            </a:r>
          </a:p>
          <a:p>
            <a:pPr marL="457200" lvl="1" indent="0">
              <a:buNone/>
            </a:pPr>
            <a:r>
              <a:rPr lang="en-US" sz="2400" dirty="0">
                <a:latin typeface="Arial" panose="020B0604020202020204" pitchFamily="34" charset="0"/>
                <a:cs typeface="Arial" panose="020B0604020202020204" pitchFamily="34" charset="0"/>
              </a:rPr>
              <a:t>			- others as necessary</a:t>
            </a:r>
          </a:p>
          <a:p>
            <a:pPr marL="457200" lvl="1" indent="0">
              <a:buNone/>
            </a:pPr>
            <a:r>
              <a:rPr lang="en-US" sz="2400" dirty="0">
                <a:latin typeface="Arial" panose="020B0604020202020204" pitchFamily="34" charset="0"/>
                <a:cs typeface="Arial" panose="020B0604020202020204" pitchFamily="34" charset="0"/>
              </a:rPr>
              <a:t>Steering Committee – Dan Schultz (SWRCB)</a:t>
            </a:r>
          </a:p>
          <a:p>
            <a:pPr marL="457200" lvl="1" indent="0">
              <a:buNone/>
            </a:pPr>
            <a:r>
              <a:rPr lang="en-US" sz="2400" dirty="0">
                <a:latin typeface="Arial" panose="020B0604020202020204" pitchFamily="34" charset="0"/>
                <a:cs typeface="Arial" panose="020B0604020202020204" pitchFamily="34" charset="0"/>
              </a:rPr>
              <a:t>			- Teresa Conner (DWR)</a:t>
            </a:r>
          </a:p>
          <a:p>
            <a:pPr marL="457200" lvl="1" indent="0">
              <a:buNone/>
            </a:pPr>
            <a:r>
              <a:rPr lang="en-US" sz="2400" dirty="0">
                <a:latin typeface="Arial" panose="020B0604020202020204" pitchFamily="34" charset="0"/>
                <a:cs typeface="Arial" panose="020B0604020202020204" pitchFamily="34" charset="0"/>
              </a:rPr>
              <a:t>			and a whole bunch of other people… </a:t>
            </a:r>
          </a:p>
        </p:txBody>
      </p:sp>
      <p:sp>
        <p:nvSpPr>
          <p:cNvPr id="2" name="Title 1">
            <a:extLst>
              <a:ext uri="{FF2B5EF4-FFF2-40B4-BE49-F238E27FC236}">
                <a16:creationId xmlns:a16="http://schemas.microsoft.com/office/drawing/2014/main" id="{CF246635-0837-4E4F-82F7-F97793BC6ADA}"/>
              </a:ext>
            </a:extLst>
          </p:cNvPr>
          <p:cNvSpPr>
            <a:spLocks noGrp="1"/>
          </p:cNvSpPr>
          <p:nvPr>
            <p:ph type="title"/>
          </p:nvPr>
        </p:nvSpPr>
        <p:spPr>
          <a:xfrm>
            <a:off x="1596044" y="618517"/>
            <a:ext cx="9541892" cy="821663"/>
          </a:xfrm>
        </p:spPr>
        <p:txBody>
          <a:bodyPr>
            <a:normAutofit/>
          </a:bodyPr>
          <a:lstStyle/>
          <a:p>
            <a:r>
              <a:rPr lang="en-US" dirty="0"/>
              <a:t>Personnel (likely involved directly)</a:t>
            </a:r>
          </a:p>
        </p:txBody>
      </p:sp>
    </p:spTree>
    <p:extLst>
      <p:ext uri="{BB962C8B-B14F-4D97-AF65-F5344CB8AC3E}">
        <p14:creationId xmlns:p14="http://schemas.microsoft.com/office/powerpoint/2010/main" val="394499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07E2-9494-4C2D-81A6-6A89A4A3CE6D}"/>
              </a:ext>
            </a:extLst>
          </p:cNvPr>
          <p:cNvSpPr>
            <a:spLocks noGrp="1"/>
          </p:cNvSpPr>
          <p:nvPr>
            <p:ph type="title"/>
          </p:nvPr>
        </p:nvSpPr>
        <p:spPr>
          <a:xfrm>
            <a:off x="776728" y="126991"/>
            <a:ext cx="10515600" cy="1106830"/>
          </a:xfrm>
        </p:spPr>
        <p:txBody>
          <a:bodyPr>
            <a:normAutofit fontScale="90000"/>
          </a:bodyPr>
          <a:lstStyle/>
          <a:p>
            <a:pPr algn="ctr">
              <a:lnSpc>
                <a:spcPct val="120000"/>
              </a:lnSpc>
            </a:pPr>
            <a:r>
              <a:rPr lang="en-US" i="1">
                <a:latin typeface="Arial" panose="020B0604020202020204" pitchFamily="34" charset="0"/>
                <a:cs typeface="Arial" panose="020B0604020202020204" pitchFamily="34" charset="0"/>
              </a:rPr>
              <a:t>Decision Analysis Example</a:t>
            </a:r>
            <a:br>
              <a:rPr lang="en-US">
                <a:latin typeface="Arial" panose="020B0604020202020204" pitchFamily="34" charset="0"/>
                <a:cs typeface="Arial" panose="020B0604020202020204" pitchFamily="34" charset="0"/>
              </a:rPr>
            </a:br>
            <a:r>
              <a:rPr lang="en-US" sz="2400">
                <a:latin typeface="Arial" panose="020B0604020202020204" pitchFamily="34" charset="0"/>
                <a:cs typeface="Arial" panose="020B0604020202020204" pitchFamily="34" charset="0"/>
              </a:rPr>
              <a:t>Ecosystem Management (</a:t>
            </a:r>
            <a:r>
              <a:rPr lang="en-US" sz="2400">
                <a:solidFill>
                  <a:srgbClr val="FF0000"/>
                </a:solidFill>
                <a:latin typeface="Arial" panose="020B0604020202020204" pitchFamily="34" charset="0"/>
                <a:cs typeface="Arial" panose="020B0604020202020204" pitchFamily="34" charset="0"/>
              </a:rPr>
              <a:t>proposed) methodology</a:t>
            </a:r>
            <a:endParaRPr lang="en-US">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4" name="Content Placeholder 2">
                <a:extLst>
                  <a:ext uri="{FF2B5EF4-FFF2-40B4-BE49-F238E27FC236}">
                    <a16:creationId xmlns:a16="http://schemas.microsoft.com/office/drawing/2014/main" id="{29FAC140-E75D-4DBD-8916-245E8C296A26}"/>
                  </a:ext>
                </a:extLst>
              </p:cNvPr>
              <p:cNvSpPr txBox="1">
                <a:spLocks/>
              </p:cNvSpPr>
              <p:nvPr/>
            </p:nvSpPr>
            <p:spPr>
              <a:xfrm>
                <a:off x="185554" y="1344197"/>
                <a:ext cx="9066878" cy="5327428"/>
              </a:xfrm>
              <a:prstGeom prst="rect">
                <a:avLst/>
              </a:prstGeom>
            </p:spPr>
            <p:txBody>
              <a:bodyPr>
                <a:normAutofit fontScale="925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2400" dirty="0"/>
                  <a:t>Step 1: develop 0 – 1 score for each of the criteria</a:t>
                </a:r>
              </a:p>
              <a:p>
                <a:pPr lvl="1"/>
                <a:r>
                  <a:rPr lang="en-US" sz="2000" b="1" dirty="0"/>
                  <a:t>(AB) Aquatic Biodiversity: </a:t>
                </a:r>
                <a:r>
                  <a:rPr lang="en-US" sz="2000" dirty="0"/>
                  <a:t>Ranked 1 (low) through 5 (high) – normalize 0-1</a:t>
                </a:r>
              </a:p>
              <a:p>
                <a:pPr lvl="1"/>
                <a:r>
                  <a:rPr lang="en-US" sz="2000" b="1" dirty="0"/>
                  <a:t>(PCN) Priority Conservation Network: </a:t>
                </a:r>
                <a:r>
                  <a:rPr lang="en-US" sz="2000" dirty="0" err="1"/>
                  <a:t>Bimodel</a:t>
                </a:r>
                <a:r>
                  <a:rPr lang="en-US" sz="2000" dirty="0"/>
                  <a:t>: (1/0)</a:t>
                </a:r>
                <a:endParaRPr lang="en-US" sz="2000" b="1" dirty="0"/>
              </a:p>
              <a:p>
                <a:pPr lvl="1"/>
                <a:r>
                  <a:rPr lang="en-US" sz="2000" b="1" dirty="0"/>
                  <a:t>(</a:t>
                </a:r>
                <a:r>
                  <a:rPr lang="en-US" sz="2000" b="1" dirty="0" err="1"/>
                  <a:t>iGDE</a:t>
                </a:r>
                <a:r>
                  <a:rPr lang="en-US" sz="2000" b="1" dirty="0"/>
                  <a:t>) indicators of Groundwater Dependent Ecosystems</a:t>
                </a:r>
                <a:r>
                  <a:rPr lang="en-US" sz="2000" dirty="0"/>
                  <a:t>: </a:t>
                </a:r>
                <a:r>
                  <a:rPr lang="en-US" sz="2000" dirty="0" err="1"/>
                  <a:t>Bimodel</a:t>
                </a:r>
                <a:r>
                  <a:rPr lang="en-US" sz="2000" dirty="0"/>
                  <a:t> (1/0)</a:t>
                </a:r>
                <a:r>
                  <a:rPr lang="en-US" sz="2000" i="1" dirty="0">
                    <a:solidFill>
                      <a:srgbClr val="FF0000"/>
                    </a:solidFill>
                  </a:rPr>
                  <a:t> </a:t>
                </a:r>
                <a:r>
                  <a:rPr lang="en-US" sz="1800" i="1" dirty="0">
                    <a:solidFill>
                      <a:srgbClr val="FF0000"/>
                    </a:solidFill>
                  </a:rPr>
                  <a:t>DISCUSS!</a:t>
                </a:r>
              </a:p>
              <a:p>
                <a:pPr lvl="2"/>
                <a:r>
                  <a:rPr lang="en-US" sz="1800" i="1" dirty="0" err="1">
                    <a:solidFill>
                      <a:srgbClr val="FF0000"/>
                    </a:solidFill>
                  </a:rPr>
                  <a:t>Bimodel</a:t>
                </a:r>
                <a:r>
                  <a:rPr lang="en-US" sz="1800" i="1" dirty="0">
                    <a:solidFill>
                      <a:srgbClr val="FF0000"/>
                    </a:solidFill>
                  </a:rPr>
                  <a:t> -&gt; buffer and pin to stream segments? </a:t>
                </a:r>
              </a:p>
              <a:p>
                <a:pPr lvl="2"/>
                <a:r>
                  <a:rPr lang="en-US" sz="1800" i="1" dirty="0">
                    <a:solidFill>
                      <a:srgbClr val="FF0000"/>
                    </a:solidFill>
                  </a:rPr>
                  <a:t>Rank -&gt; Sum total area in HUC12 and normalize? DISCUSS</a:t>
                </a:r>
                <a:endParaRPr lang="en-US" sz="1800" dirty="0"/>
              </a:p>
              <a:p>
                <a:r>
                  <a:rPr lang="en-US" sz="2600" dirty="0"/>
                  <a:t>Step 2: develop composite ecosystem score (0-1)</a:t>
                </a:r>
              </a:p>
              <a:p>
                <a:pPr marL="0" indent="0">
                  <a:buNone/>
                </a:pPr>
                <a:r>
                  <a:rPr lang="en-US" sz="2600" dirty="0"/>
                  <a:t>(a)       </a:t>
                </a:r>
                <a14:m>
                  <m:oMath xmlns:m="http://schemas.openxmlformats.org/officeDocument/2006/math">
                    <m:r>
                      <a:rPr lang="en-US" sz="2400" i="1" dirty="0">
                        <a:latin typeface="Cambria Math" panose="02040503050406030204" pitchFamily="18" charset="0"/>
                      </a:rPr>
                      <m:t>𝑤</m:t>
                    </m:r>
                    <m:r>
                      <a:rPr lang="en-US" sz="2400" i="1" dirty="0">
                        <a:latin typeface="Cambria Math" panose="02040503050406030204" pitchFamily="18" charset="0"/>
                      </a:rPr>
                      <m:t>1+ </m:t>
                    </m:r>
                    <m:r>
                      <a:rPr lang="en-US" sz="2400" i="1" dirty="0">
                        <a:latin typeface="Cambria Math" panose="02040503050406030204" pitchFamily="18" charset="0"/>
                      </a:rPr>
                      <m:t>𝑤</m:t>
                    </m:r>
                    <m:r>
                      <a:rPr lang="en-US" sz="2400" i="1" dirty="0">
                        <a:latin typeface="Cambria Math" panose="02040503050406030204" pitchFamily="18" charset="0"/>
                      </a:rPr>
                      <m:t>2 +</m:t>
                    </m:r>
                    <m:r>
                      <a:rPr lang="en-US" sz="2400" i="1" dirty="0">
                        <a:latin typeface="Cambria Math" panose="02040503050406030204" pitchFamily="18" charset="0"/>
                      </a:rPr>
                      <m:t>𝑤</m:t>
                    </m:r>
                    <m:r>
                      <a:rPr lang="en-US" sz="2400" i="1" dirty="0">
                        <a:latin typeface="Cambria Math" panose="02040503050406030204" pitchFamily="18" charset="0"/>
                      </a:rPr>
                      <m:t>3 =</m:t>
                    </m:r>
                    <m:r>
                      <a:rPr lang="en-US" sz="2400" b="0" i="0" dirty="0" smtClean="0">
                        <a:latin typeface="Cambria Math" panose="02040503050406030204" pitchFamily="18" charset="0"/>
                      </a:rPr>
                      <m:t>1</m:t>
                    </m:r>
                  </m:oMath>
                </a14:m>
                <a:endParaRPr lang="en-US" sz="2400" b="0" i="0" dirty="0">
                  <a:latin typeface="Cambria Math" panose="02040503050406030204" pitchFamily="18" charset="0"/>
                </a:endParaRPr>
              </a:p>
              <a:p>
                <a:pPr marL="0" indent="0">
                  <a:buNone/>
                </a:pPr>
                <a:r>
                  <a:rPr lang="en-US" sz="2400" dirty="0"/>
                  <a:t>(b) </a:t>
                </a:r>
                <a14:m>
                  <m:oMath xmlns:m="http://schemas.openxmlformats.org/officeDocument/2006/math">
                    <m:r>
                      <a:rPr lang="en-US" sz="2400" b="0" i="0" dirty="0" smtClean="0">
                        <a:latin typeface="Cambria Math" panose="02040503050406030204" pitchFamily="18" charset="0"/>
                      </a:rPr>
                      <m:t>        </m:t>
                    </m:r>
                    <m:r>
                      <a:rPr lang="en-US" sz="2400" i="1" dirty="0">
                        <a:latin typeface="Cambria Math" panose="02040503050406030204" pitchFamily="18" charset="0"/>
                      </a:rPr>
                      <m:t>𝐴𝐵</m:t>
                    </m:r>
                    <m:r>
                      <a:rPr lang="en-US" sz="2400" i="1" dirty="0">
                        <a:latin typeface="Cambria Math" panose="02040503050406030204" pitchFamily="18" charset="0"/>
                      </a:rPr>
                      <m:t>∗</m:t>
                    </m:r>
                    <m:r>
                      <a:rPr lang="en-US" sz="2400" i="1" dirty="0">
                        <a:latin typeface="Cambria Math" panose="02040503050406030204" pitchFamily="18" charset="0"/>
                      </a:rPr>
                      <m:t>𝑤</m:t>
                    </m:r>
                    <m:r>
                      <a:rPr lang="en-US" sz="2400" i="1" dirty="0">
                        <a:latin typeface="Cambria Math" panose="02040503050406030204" pitchFamily="18" charset="0"/>
                      </a:rPr>
                      <m:t>1+ </m:t>
                    </m:r>
                    <m:r>
                      <a:rPr lang="en-US" sz="2400" i="1" dirty="0">
                        <a:latin typeface="Cambria Math" panose="02040503050406030204" pitchFamily="18" charset="0"/>
                      </a:rPr>
                      <m:t>𝑃𝐶𝑁</m:t>
                    </m:r>
                    <m:r>
                      <a:rPr lang="en-US" sz="2400" i="1" dirty="0">
                        <a:latin typeface="Cambria Math" panose="02040503050406030204" pitchFamily="18" charset="0"/>
                      </a:rPr>
                      <m:t> ∗ </m:t>
                    </m:r>
                    <m:r>
                      <a:rPr lang="en-US" sz="2400" i="1" dirty="0">
                        <a:latin typeface="Cambria Math" panose="02040503050406030204" pitchFamily="18" charset="0"/>
                      </a:rPr>
                      <m:t>𝑤</m:t>
                    </m:r>
                    <m:r>
                      <a:rPr lang="en-US" sz="2400" i="1" dirty="0">
                        <a:latin typeface="Cambria Math" panose="02040503050406030204" pitchFamily="18" charset="0"/>
                      </a:rPr>
                      <m:t>2 +</m:t>
                    </m:r>
                    <m:r>
                      <a:rPr lang="en-US" sz="2400" b="0" i="1" dirty="0" smtClean="0">
                        <a:latin typeface="Cambria Math" panose="02040503050406030204" pitchFamily="18" charset="0"/>
                      </a:rPr>
                      <m:t>𝑖</m:t>
                    </m:r>
                    <m:r>
                      <a:rPr lang="en-US" sz="2400" i="1" dirty="0">
                        <a:latin typeface="Cambria Math" panose="02040503050406030204" pitchFamily="18" charset="0"/>
                      </a:rPr>
                      <m:t>𝐺𝐷𝐸</m:t>
                    </m:r>
                    <m:r>
                      <a:rPr lang="en-US" sz="2400" i="1" dirty="0">
                        <a:latin typeface="Cambria Math" panose="02040503050406030204" pitchFamily="18" charset="0"/>
                      </a:rPr>
                      <m:t> ∗ </m:t>
                    </m:r>
                    <m:r>
                      <a:rPr lang="en-US" sz="2400" i="1" dirty="0">
                        <a:latin typeface="Cambria Math" panose="02040503050406030204" pitchFamily="18" charset="0"/>
                      </a:rPr>
                      <m:t>𝑤</m:t>
                    </m:r>
                    <m:r>
                      <a:rPr lang="en-US" sz="2400" i="1" dirty="0">
                        <a:latin typeface="Cambria Math" panose="02040503050406030204" pitchFamily="18" charset="0"/>
                      </a:rPr>
                      <m:t>3 = </m:t>
                    </m:r>
                  </m:oMath>
                </a14:m>
                <a:r>
                  <a:rPr lang="en-US" sz="2400" dirty="0"/>
                  <a:t>[0 to 1]</a:t>
                </a:r>
              </a:p>
              <a:p>
                <a:pPr marL="0" indent="0">
                  <a:buNone/>
                </a:pPr>
                <a:r>
                  <a:rPr lang="en-US" sz="2400" dirty="0">
                    <a:solidFill>
                      <a:srgbClr val="FF0000"/>
                    </a:solidFill>
                  </a:rPr>
                  <a:t>equal weighting (w1 = w2 = w3) </a:t>
                </a:r>
                <a:r>
                  <a:rPr lang="en-US" sz="2400" u="sng" dirty="0">
                    <a:solidFill>
                      <a:srgbClr val="FF0000"/>
                    </a:solidFill>
                  </a:rPr>
                  <a:t>is</a:t>
                </a:r>
                <a:r>
                  <a:rPr lang="en-US" sz="2400" dirty="0">
                    <a:solidFill>
                      <a:srgbClr val="FF0000"/>
                    </a:solidFill>
                  </a:rPr>
                  <a:t> a value-judgement by itself.  </a:t>
                </a:r>
              </a:p>
              <a:p>
                <a:pPr marL="457200" lvl="1" indent="0">
                  <a:buNone/>
                </a:pPr>
                <a:r>
                  <a:rPr lang="en-US" sz="2400" dirty="0">
                    <a:solidFill>
                      <a:srgbClr val="FF0000"/>
                    </a:solidFill>
                  </a:rPr>
                  <a:t>Are these three criteria equal in value?  DISCUSS!</a:t>
                </a:r>
              </a:p>
            </p:txBody>
          </p:sp>
        </mc:Choice>
        <mc:Fallback>
          <p:sp>
            <p:nvSpPr>
              <p:cNvPr id="24" name="Content Placeholder 2">
                <a:extLst>
                  <a:ext uri="{FF2B5EF4-FFF2-40B4-BE49-F238E27FC236}">
                    <a16:creationId xmlns:a16="http://schemas.microsoft.com/office/drawing/2014/main" id="{29FAC140-E75D-4DBD-8916-245E8C296A26}"/>
                  </a:ext>
                </a:extLst>
              </p:cNvPr>
              <p:cNvSpPr txBox="1">
                <a:spLocks noRot="1" noChangeAspect="1" noMove="1" noResize="1" noEditPoints="1" noAdjustHandles="1" noChangeArrowheads="1" noChangeShapeType="1" noTextEdit="1"/>
              </p:cNvSpPr>
              <p:nvPr/>
            </p:nvSpPr>
            <p:spPr>
              <a:xfrm>
                <a:off x="185554" y="1344197"/>
                <a:ext cx="9066878" cy="5327428"/>
              </a:xfrm>
              <a:prstGeom prst="rect">
                <a:avLst/>
              </a:prstGeom>
              <a:blipFill>
                <a:blip r:embed="rId3"/>
                <a:stretch>
                  <a:fillRect l="-1008"/>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142A0AF3-2A51-4601-9110-62C661E9DE14}"/>
              </a:ext>
            </a:extLst>
          </p:cNvPr>
          <p:cNvGrpSpPr/>
          <p:nvPr/>
        </p:nvGrpSpPr>
        <p:grpSpPr>
          <a:xfrm>
            <a:off x="9193030" y="1193926"/>
            <a:ext cx="2725366" cy="2813985"/>
            <a:chOff x="1009324" y="3908204"/>
            <a:chExt cx="2636078" cy="2813985"/>
          </a:xfrm>
        </p:grpSpPr>
        <p:pic>
          <p:nvPicPr>
            <p:cNvPr id="17" name="Picture 16" descr="Map&#10;&#10;Description automatically generated">
              <a:extLst>
                <a:ext uri="{FF2B5EF4-FFF2-40B4-BE49-F238E27FC236}">
                  <a16:creationId xmlns:a16="http://schemas.microsoft.com/office/drawing/2014/main" id="{C9152BDF-C2E9-47F4-A604-02482E385847}"/>
                </a:ext>
              </a:extLst>
            </p:cNvPr>
            <p:cNvPicPr>
              <a:picLocks noChangeAspect="1"/>
            </p:cNvPicPr>
            <p:nvPr/>
          </p:nvPicPr>
          <p:blipFill rotWithShape="1">
            <a:blip r:embed="rId4"/>
            <a:srcRect t="6450" r="6553" b="3872"/>
            <a:stretch/>
          </p:blipFill>
          <p:spPr>
            <a:xfrm>
              <a:off x="1009324" y="3908204"/>
              <a:ext cx="2636078" cy="2813985"/>
            </a:xfrm>
            <a:prstGeom prst="rect">
              <a:avLst/>
            </a:prstGeom>
          </p:spPr>
        </p:pic>
        <p:sp>
          <p:nvSpPr>
            <p:cNvPr id="18" name="TextBox 17">
              <a:extLst>
                <a:ext uri="{FF2B5EF4-FFF2-40B4-BE49-F238E27FC236}">
                  <a16:creationId xmlns:a16="http://schemas.microsoft.com/office/drawing/2014/main" id="{4E088780-7EBD-4E5F-98E4-30313D0D98D1}"/>
                </a:ext>
              </a:extLst>
            </p:cNvPr>
            <p:cNvSpPr txBox="1"/>
            <p:nvPr/>
          </p:nvSpPr>
          <p:spPr>
            <a:xfrm>
              <a:off x="2208526" y="4169243"/>
              <a:ext cx="1386542" cy="523220"/>
            </a:xfrm>
            <a:prstGeom prst="rect">
              <a:avLst/>
            </a:prstGeom>
            <a:noFill/>
          </p:spPr>
          <p:txBody>
            <a:bodyPr wrap="square" rtlCol="0">
              <a:spAutoFit/>
            </a:bodyPr>
            <a:lstStyle/>
            <a:p>
              <a:r>
                <a:rPr lang="en-US" sz="1400"/>
                <a:t>ACE aquatic biodiversity rank</a:t>
              </a:r>
            </a:p>
          </p:txBody>
        </p:sp>
        <p:pic>
          <p:nvPicPr>
            <p:cNvPr id="19" name="Picture 18">
              <a:extLst>
                <a:ext uri="{FF2B5EF4-FFF2-40B4-BE49-F238E27FC236}">
                  <a16:creationId xmlns:a16="http://schemas.microsoft.com/office/drawing/2014/main" id="{D3CA9FE7-9162-4FEE-87AC-20C468BE6D76}"/>
                </a:ext>
              </a:extLst>
            </p:cNvPr>
            <p:cNvPicPr>
              <a:picLocks noChangeAspect="1"/>
            </p:cNvPicPr>
            <p:nvPr/>
          </p:nvPicPr>
          <p:blipFill>
            <a:blip r:embed="rId5"/>
            <a:stretch>
              <a:fillRect/>
            </a:stretch>
          </p:blipFill>
          <p:spPr>
            <a:xfrm>
              <a:off x="1066780" y="5947491"/>
              <a:ext cx="572304" cy="664773"/>
            </a:xfrm>
            <a:prstGeom prst="rect">
              <a:avLst/>
            </a:prstGeom>
          </p:spPr>
        </p:pic>
      </p:grpSp>
      <p:grpSp>
        <p:nvGrpSpPr>
          <p:cNvPr id="20" name="Group 19">
            <a:extLst>
              <a:ext uri="{FF2B5EF4-FFF2-40B4-BE49-F238E27FC236}">
                <a16:creationId xmlns:a16="http://schemas.microsoft.com/office/drawing/2014/main" id="{4BD2AAC5-99BB-4062-BBE9-147175F92F2B}"/>
              </a:ext>
            </a:extLst>
          </p:cNvPr>
          <p:cNvGrpSpPr/>
          <p:nvPr/>
        </p:nvGrpSpPr>
        <p:grpSpPr>
          <a:xfrm>
            <a:off x="9193029" y="2566966"/>
            <a:ext cx="2725367" cy="2836069"/>
            <a:chOff x="4403143" y="3919537"/>
            <a:chExt cx="2725367" cy="2836069"/>
          </a:xfrm>
        </p:grpSpPr>
        <p:pic>
          <p:nvPicPr>
            <p:cNvPr id="21" name="Picture 20" descr="Map&#10;&#10;Description automatically generated">
              <a:extLst>
                <a:ext uri="{FF2B5EF4-FFF2-40B4-BE49-F238E27FC236}">
                  <a16:creationId xmlns:a16="http://schemas.microsoft.com/office/drawing/2014/main" id="{DFE7DEB6-B269-4762-A79E-44A9D8E8E0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3143" y="3919537"/>
              <a:ext cx="2725367" cy="2836069"/>
            </a:xfrm>
            <a:prstGeom prst="rect">
              <a:avLst/>
            </a:prstGeom>
          </p:spPr>
        </p:pic>
        <p:pic>
          <p:nvPicPr>
            <p:cNvPr id="22" name="Picture 21" descr="Text&#10;&#10;Description automatically generated">
              <a:extLst>
                <a:ext uri="{FF2B5EF4-FFF2-40B4-BE49-F238E27FC236}">
                  <a16:creationId xmlns:a16="http://schemas.microsoft.com/office/drawing/2014/main" id="{D4BFB6E2-9972-4F6A-8D14-C0AE8EE81379}"/>
                </a:ext>
              </a:extLst>
            </p:cNvPr>
            <p:cNvPicPr>
              <a:picLocks noChangeAspect="1"/>
            </p:cNvPicPr>
            <p:nvPr/>
          </p:nvPicPr>
          <p:blipFill rotWithShape="1">
            <a:blip r:embed="rId7">
              <a:extLst>
                <a:ext uri="{28A0092B-C50C-407E-A947-70E740481C1C}">
                  <a14:useLocalDpi xmlns:a14="http://schemas.microsoft.com/office/drawing/2010/main" val="0"/>
                </a:ext>
              </a:extLst>
            </a:blip>
            <a:srcRect l="3348" t="41970" r="2345" b="-112"/>
            <a:stretch/>
          </p:blipFill>
          <p:spPr>
            <a:xfrm>
              <a:off x="4403143" y="6479168"/>
              <a:ext cx="1840925" cy="266192"/>
            </a:xfrm>
            <a:prstGeom prst="rect">
              <a:avLst/>
            </a:prstGeom>
          </p:spPr>
        </p:pic>
        <p:sp>
          <p:nvSpPr>
            <p:cNvPr id="23" name="TextBox 22">
              <a:extLst>
                <a:ext uri="{FF2B5EF4-FFF2-40B4-BE49-F238E27FC236}">
                  <a16:creationId xmlns:a16="http://schemas.microsoft.com/office/drawing/2014/main" id="{97C52AC8-B2AA-4067-8325-049564F61310}"/>
                </a:ext>
              </a:extLst>
            </p:cNvPr>
            <p:cNvSpPr txBox="1"/>
            <p:nvPr/>
          </p:nvSpPr>
          <p:spPr>
            <a:xfrm>
              <a:off x="5765826" y="4102667"/>
              <a:ext cx="996285" cy="738664"/>
            </a:xfrm>
            <a:prstGeom prst="rect">
              <a:avLst/>
            </a:prstGeom>
            <a:noFill/>
          </p:spPr>
          <p:txBody>
            <a:bodyPr wrap="square" rtlCol="0">
              <a:spAutoFit/>
            </a:bodyPr>
            <a:lstStyle/>
            <a:p>
              <a:r>
                <a:rPr lang="en-US" sz="1400"/>
                <a:t>TNC CA Freshwater Blueprint</a:t>
              </a:r>
            </a:p>
          </p:txBody>
        </p:sp>
      </p:grpSp>
      <p:grpSp>
        <p:nvGrpSpPr>
          <p:cNvPr id="25" name="Group 24">
            <a:extLst>
              <a:ext uri="{FF2B5EF4-FFF2-40B4-BE49-F238E27FC236}">
                <a16:creationId xmlns:a16="http://schemas.microsoft.com/office/drawing/2014/main" id="{793E6569-F3C3-43F0-BDB3-4357837105AA}"/>
              </a:ext>
            </a:extLst>
          </p:cNvPr>
          <p:cNvGrpSpPr/>
          <p:nvPr/>
        </p:nvGrpSpPr>
        <p:grpSpPr>
          <a:xfrm>
            <a:off x="9193028" y="3888322"/>
            <a:ext cx="2725367" cy="2837156"/>
            <a:chOff x="7968933" y="3964838"/>
            <a:chExt cx="2500592" cy="2780522"/>
          </a:xfrm>
        </p:grpSpPr>
        <p:pic>
          <p:nvPicPr>
            <p:cNvPr id="32" name="Picture 31" descr="Map&#10;&#10;Description automatically generated">
              <a:extLst>
                <a:ext uri="{FF2B5EF4-FFF2-40B4-BE49-F238E27FC236}">
                  <a16:creationId xmlns:a16="http://schemas.microsoft.com/office/drawing/2014/main" id="{B356743C-CF52-43DE-A22C-3E621A1760B0}"/>
                </a:ext>
              </a:extLst>
            </p:cNvPr>
            <p:cNvPicPr>
              <a:picLocks noChangeAspect="1"/>
            </p:cNvPicPr>
            <p:nvPr/>
          </p:nvPicPr>
          <p:blipFill rotWithShape="1">
            <a:blip r:embed="rId8"/>
            <a:srcRect t="1996"/>
            <a:stretch/>
          </p:blipFill>
          <p:spPr>
            <a:xfrm>
              <a:off x="7968933" y="3964838"/>
              <a:ext cx="2500592" cy="2780522"/>
            </a:xfrm>
            <a:prstGeom prst="rect">
              <a:avLst/>
            </a:prstGeom>
          </p:spPr>
        </p:pic>
        <p:pic>
          <p:nvPicPr>
            <p:cNvPr id="38" name="Picture 37">
              <a:extLst>
                <a:ext uri="{FF2B5EF4-FFF2-40B4-BE49-F238E27FC236}">
                  <a16:creationId xmlns:a16="http://schemas.microsoft.com/office/drawing/2014/main" id="{56BC8645-A89C-42C9-BA77-5BFF7F049C00}"/>
                </a:ext>
              </a:extLst>
            </p:cNvPr>
            <p:cNvPicPr>
              <a:picLocks noChangeAspect="1"/>
            </p:cNvPicPr>
            <p:nvPr/>
          </p:nvPicPr>
          <p:blipFill rotWithShape="1">
            <a:blip r:embed="rId9"/>
            <a:srcRect l="13876" r="6764"/>
            <a:stretch/>
          </p:blipFill>
          <p:spPr>
            <a:xfrm>
              <a:off x="7968933" y="6171778"/>
              <a:ext cx="994358" cy="573582"/>
            </a:xfrm>
            <a:prstGeom prst="rect">
              <a:avLst/>
            </a:prstGeom>
          </p:spPr>
        </p:pic>
        <p:sp>
          <p:nvSpPr>
            <p:cNvPr id="39" name="TextBox 38">
              <a:extLst>
                <a:ext uri="{FF2B5EF4-FFF2-40B4-BE49-F238E27FC236}">
                  <a16:creationId xmlns:a16="http://schemas.microsoft.com/office/drawing/2014/main" id="{6BDB5FB5-035A-41BE-AFDA-1A3D6DC74E1A}"/>
                </a:ext>
              </a:extLst>
            </p:cNvPr>
            <p:cNvSpPr txBox="1"/>
            <p:nvPr/>
          </p:nvSpPr>
          <p:spPr>
            <a:xfrm>
              <a:off x="9168890" y="4220666"/>
              <a:ext cx="1085145" cy="523220"/>
            </a:xfrm>
            <a:prstGeom prst="rect">
              <a:avLst/>
            </a:prstGeom>
            <a:noFill/>
          </p:spPr>
          <p:txBody>
            <a:bodyPr wrap="square" rtlCol="0">
              <a:spAutoFit/>
            </a:bodyPr>
            <a:lstStyle/>
            <a:p>
              <a:r>
                <a:rPr lang="en-US" sz="1400"/>
                <a:t>TNC iGDE NCCAGv02</a:t>
              </a:r>
            </a:p>
          </p:txBody>
        </p:sp>
      </p:grpSp>
    </p:spTree>
    <p:extLst>
      <p:ext uri="{BB962C8B-B14F-4D97-AF65-F5344CB8AC3E}">
        <p14:creationId xmlns:p14="http://schemas.microsoft.com/office/powerpoint/2010/main" val="44658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9732-46A6-4C34-9F35-3DE83CC9E095}"/>
              </a:ext>
            </a:extLst>
          </p:cNvPr>
          <p:cNvSpPr>
            <a:spLocks noGrp="1"/>
          </p:cNvSpPr>
          <p:nvPr>
            <p:ph type="title"/>
          </p:nvPr>
        </p:nvSpPr>
        <p:spPr>
          <a:xfrm>
            <a:off x="913774" y="353242"/>
            <a:ext cx="10364451" cy="725787"/>
          </a:xfrm>
        </p:spPr>
        <p:txBody>
          <a:bodyPr/>
          <a:lstStyle/>
          <a:p>
            <a:r>
              <a:rPr lang="en-US"/>
              <a:t>Reference Gages Overview</a:t>
            </a:r>
          </a:p>
        </p:txBody>
      </p:sp>
      <p:sp>
        <p:nvSpPr>
          <p:cNvPr id="3" name="Content Placeholder 2">
            <a:extLst>
              <a:ext uri="{FF2B5EF4-FFF2-40B4-BE49-F238E27FC236}">
                <a16:creationId xmlns:a16="http://schemas.microsoft.com/office/drawing/2014/main" id="{0A9D5FD0-E75F-4BBD-987E-33A83E36CDF3}"/>
              </a:ext>
            </a:extLst>
          </p:cNvPr>
          <p:cNvSpPr>
            <a:spLocks noGrp="1"/>
          </p:cNvSpPr>
          <p:nvPr>
            <p:ph sz="quarter" idx="13"/>
          </p:nvPr>
        </p:nvSpPr>
        <p:spPr>
          <a:xfrm>
            <a:off x="299259" y="1525878"/>
            <a:ext cx="6606258" cy="4713605"/>
          </a:xfrm>
        </p:spPr>
        <p:txBody>
          <a:bodyPr vert="horz" lIns="91440" tIns="45720" rIns="91440" bIns="45720" rtlCol="0" anchor="t">
            <a:normAutofit/>
          </a:bodyPr>
          <a:lstStyle/>
          <a:p>
            <a:pPr marL="0" indent="0">
              <a:buNone/>
            </a:pPr>
            <a:r>
              <a:rPr lang="en-US" b="1"/>
              <a:t>Definition: </a:t>
            </a:r>
            <a:r>
              <a:rPr lang="en-US"/>
              <a:t>Reference-quality gages are those with a low level of anthropogenic impairment which can be used to understand the natural flow response in a given area.  </a:t>
            </a:r>
          </a:p>
          <a:p>
            <a:r>
              <a:rPr lang="en-US">
                <a:highlight>
                  <a:srgbClr val="FFFF00"/>
                </a:highlight>
              </a:rPr>
              <a:t>Reference gage watersheds must be </a:t>
            </a:r>
            <a:r>
              <a:rPr lang="en-US" b="1">
                <a:highlight>
                  <a:srgbClr val="FFFF00"/>
                </a:highlight>
              </a:rPr>
              <a:t>relatively unimpaired.</a:t>
            </a:r>
            <a:endParaRPr lang="en-US">
              <a:highlight>
                <a:srgbClr val="FFFF00"/>
              </a:highlight>
            </a:endParaRPr>
          </a:p>
          <a:p>
            <a:pPr marL="0" indent="0">
              <a:buNone/>
            </a:pPr>
            <a:r>
              <a:rPr lang="en-US" b="1"/>
              <a:t>USGS Gages II: </a:t>
            </a:r>
            <a:r>
              <a:rPr lang="en-US"/>
              <a:t>evaluated all USGS gages to determine whether they are </a:t>
            </a:r>
            <a:r>
              <a:rPr lang="en-US" i="1"/>
              <a:t>reference-quality</a:t>
            </a:r>
            <a:r>
              <a:rPr lang="en-US"/>
              <a:t> (~25% of all gages) based on land use, water use, agriculture, timber, dam, and other influences</a:t>
            </a:r>
            <a:endParaRPr lang="en-US" u="sng"/>
          </a:p>
          <a:p>
            <a:pPr marL="0" indent="0">
              <a:buNone/>
            </a:pPr>
            <a:r>
              <a:rPr lang="en-US" b="1"/>
              <a:t>SB19: </a:t>
            </a:r>
            <a:r>
              <a:rPr lang="en-US"/>
              <a:t>specifically requires prioritization of reference sites.</a:t>
            </a:r>
          </a:p>
          <a:p>
            <a:r>
              <a:rPr lang="en-US">
                <a:highlight>
                  <a:srgbClr val="FFFF00"/>
                </a:highlight>
              </a:rPr>
              <a:t>Reference gages need to be </a:t>
            </a:r>
            <a:r>
              <a:rPr lang="en-US" b="1">
                <a:highlight>
                  <a:srgbClr val="FFFF00"/>
                </a:highlight>
              </a:rPr>
              <a:t>well-distributed spatially.</a:t>
            </a:r>
          </a:p>
        </p:txBody>
      </p:sp>
      <p:sp>
        <p:nvSpPr>
          <p:cNvPr id="4" name="Rectangle 3">
            <a:extLst>
              <a:ext uri="{FF2B5EF4-FFF2-40B4-BE49-F238E27FC236}">
                <a16:creationId xmlns:a16="http://schemas.microsoft.com/office/drawing/2014/main" id="{12BD8F17-B023-41A5-9115-3D48543E9302}"/>
              </a:ext>
            </a:extLst>
          </p:cNvPr>
          <p:cNvSpPr/>
          <p:nvPr/>
        </p:nvSpPr>
        <p:spPr>
          <a:xfrm>
            <a:off x="390525" y="6304703"/>
            <a:ext cx="9163050" cy="400110"/>
          </a:xfrm>
          <a:prstGeom prst="rect">
            <a:avLst/>
          </a:prstGeom>
        </p:spPr>
        <p:txBody>
          <a:bodyPr wrap="square">
            <a:spAutoFit/>
          </a:bodyPr>
          <a:lstStyle/>
          <a:p>
            <a:r>
              <a:rPr lang="en-US" sz="1000"/>
              <a:t>Falcone, J.A., 2017, U.S. Geological Survey GAGES-II time series data from consistent sources of land use, water use, agriculture, timber activities, dam removals, and other historical anthropogenic influences: U.S. Geological Survey data release, https://doi.org/10.5066/F7HQ3XS4.</a:t>
            </a:r>
          </a:p>
        </p:txBody>
      </p:sp>
      <p:pic>
        <p:nvPicPr>
          <p:cNvPr id="8" name="Picture 7">
            <a:extLst>
              <a:ext uri="{FF2B5EF4-FFF2-40B4-BE49-F238E27FC236}">
                <a16:creationId xmlns:a16="http://schemas.microsoft.com/office/drawing/2014/main" id="{01A0A952-53F7-46D7-B124-A413125F6E1A}"/>
              </a:ext>
            </a:extLst>
          </p:cNvPr>
          <p:cNvPicPr>
            <a:picLocks noChangeAspect="1"/>
          </p:cNvPicPr>
          <p:nvPr/>
        </p:nvPicPr>
        <p:blipFill rotWithShape="1">
          <a:blip r:embed="rId3"/>
          <a:srcRect l="13459" t="16009" r="4764" b="6700"/>
          <a:stretch/>
        </p:blipFill>
        <p:spPr>
          <a:xfrm>
            <a:off x="6996783" y="1144249"/>
            <a:ext cx="4804692" cy="5225674"/>
          </a:xfrm>
          <a:prstGeom prst="rect">
            <a:avLst/>
          </a:prstGeom>
        </p:spPr>
      </p:pic>
      <p:sp>
        <p:nvSpPr>
          <p:cNvPr id="9" name="Rectangle 8">
            <a:extLst>
              <a:ext uri="{FF2B5EF4-FFF2-40B4-BE49-F238E27FC236}">
                <a16:creationId xmlns:a16="http://schemas.microsoft.com/office/drawing/2014/main" id="{23DB8071-1433-4CD5-AE7D-17A4683EA943}"/>
              </a:ext>
            </a:extLst>
          </p:cNvPr>
          <p:cNvSpPr/>
          <p:nvPr/>
        </p:nvSpPr>
        <p:spPr>
          <a:xfrm>
            <a:off x="7330212" y="3156921"/>
            <a:ext cx="4137834" cy="1938992"/>
          </a:xfrm>
          <a:prstGeom prst="rect">
            <a:avLst/>
          </a:prstGeom>
          <a:solidFill>
            <a:schemeClr val="accent1">
              <a:tint val="20000"/>
            </a:schemeClr>
          </a:solidFill>
        </p:spPr>
        <p:txBody>
          <a:bodyPr wrap="square">
            <a:spAutoFit/>
          </a:bodyPr>
          <a:lstStyle/>
          <a:p>
            <a:r>
              <a:rPr lang="en-US" sz="2400" b="1">
                <a:solidFill>
                  <a:srgbClr val="FF0000"/>
                </a:solidFill>
              </a:rPr>
              <a:t>Reference gages support water supply and flood modeling, county planning, forecasting, and other important water-related needs.</a:t>
            </a:r>
          </a:p>
        </p:txBody>
      </p:sp>
      <p:sp>
        <p:nvSpPr>
          <p:cNvPr id="5" name="Rectangle 4">
            <a:extLst>
              <a:ext uri="{FF2B5EF4-FFF2-40B4-BE49-F238E27FC236}">
                <a16:creationId xmlns:a16="http://schemas.microsoft.com/office/drawing/2014/main" id="{C9B39479-82B6-4CB6-9E35-0F67A7E2AC58}"/>
              </a:ext>
            </a:extLst>
          </p:cNvPr>
          <p:cNvSpPr/>
          <p:nvPr/>
        </p:nvSpPr>
        <p:spPr>
          <a:xfrm>
            <a:off x="7170192" y="5718095"/>
            <a:ext cx="1928926" cy="369332"/>
          </a:xfrm>
          <a:prstGeom prst="rect">
            <a:avLst/>
          </a:prstGeom>
        </p:spPr>
        <p:txBody>
          <a:bodyPr wrap="none">
            <a:spAutoFit/>
          </a:bodyPr>
          <a:lstStyle/>
          <a:p>
            <a:r>
              <a:rPr lang="en-US" b="1"/>
              <a:t>Gages-II reference</a:t>
            </a:r>
          </a:p>
        </p:txBody>
      </p:sp>
    </p:spTree>
    <p:extLst>
      <p:ext uri="{BB962C8B-B14F-4D97-AF65-F5344CB8AC3E}">
        <p14:creationId xmlns:p14="http://schemas.microsoft.com/office/powerpoint/2010/main" val="50600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C5B2-4EFB-41A2-B43D-DE3BF4CB1983}"/>
              </a:ext>
            </a:extLst>
          </p:cNvPr>
          <p:cNvSpPr>
            <a:spLocks noGrp="1"/>
          </p:cNvSpPr>
          <p:nvPr>
            <p:ph type="title"/>
          </p:nvPr>
        </p:nvSpPr>
        <p:spPr>
          <a:xfrm>
            <a:off x="913774" y="314408"/>
            <a:ext cx="10364451" cy="895729"/>
          </a:xfrm>
        </p:spPr>
        <p:txBody>
          <a:bodyPr>
            <a:normAutofit fontScale="90000"/>
          </a:bodyPr>
          <a:lstStyle/>
          <a:p>
            <a:r>
              <a:rPr lang="en-US"/>
              <a:t>Hydrology Reference Gage Prioritization: SPATIAL Component</a:t>
            </a:r>
          </a:p>
        </p:txBody>
      </p:sp>
      <p:sp>
        <p:nvSpPr>
          <p:cNvPr id="4" name="Content Placeholder 2">
            <a:extLst>
              <a:ext uri="{FF2B5EF4-FFF2-40B4-BE49-F238E27FC236}">
                <a16:creationId xmlns:a16="http://schemas.microsoft.com/office/drawing/2014/main" id="{BA899F58-F76E-4929-B04D-56E7A8EB092B}"/>
              </a:ext>
            </a:extLst>
          </p:cNvPr>
          <p:cNvSpPr txBox="1">
            <a:spLocks/>
          </p:cNvSpPr>
          <p:nvPr/>
        </p:nvSpPr>
        <p:spPr>
          <a:xfrm>
            <a:off x="752475" y="1764004"/>
            <a:ext cx="4177665" cy="350332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800" b="1"/>
              <a:t>Geographic: </a:t>
            </a:r>
            <a:r>
              <a:rPr lang="en-US" sz="2800"/>
              <a:t>HUC6</a:t>
            </a:r>
          </a:p>
          <a:p>
            <a:pPr marL="0" indent="0">
              <a:buNone/>
            </a:pPr>
            <a:r>
              <a:rPr lang="en-US" sz="2800" b="1"/>
              <a:t>Stream Type: </a:t>
            </a:r>
            <a:r>
              <a:rPr lang="en-US" sz="2800" err="1"/>
              <a:t>eFlows</a:t>
            </a:r>
            <a:r>
              <a:rPr lang="en-US" sz="2800"/>
              <a:t> (9) </a:t>
            </a:r>
          </a:p>
          <a:p>
            <a:pPr marL="0" indent="0">
              <a:buNone/>
            </a:pPr>
            <a:r>
              <a:rPr lang="en-US" sz="2800" b="1"/>
              <a:t>Reference Gages: </a:t>
            </a:r>
            <a:r>
              <a:rPr lang="en-US" sz="2800"/>
              <a:t>e-flows</a:t>
            </a:r>
          </a:p>
          <a:p>
            <a:pPr marL="0" indent="0">
              <a:buNone/>
            </a:pPr>
            <a:r>
              <a:rPr lang="en-US" sz="2800" b="1"/>
              <a:t>Results: </a:t>
            </a:r>
            <a:r>
              <a:rPr lang="en-US" sz="2400"/>
              <a:t>96 HUC-classes total</a:t>
            </a:r>
          </a:p>
          <a:p>
            <a:pPr marL="0" indent="0">
              <a:buNone/>
            </a:pPr>
            <a:endParaRPr lang="en-US" sz="2400"/>
          </a:p>
          <a:p>
            <a:pPr marL="0" indent="0">
              <a:lnSpc>
                <a:spcPct val="100000"/>
              </a:lnSpc>
              <a:spcBef>
                <a:spcPts val="0"/>
              </a:spcBef>
              <a:buNone/>
            </a:pPr>
            <a:r>
              <a:rPr lang="en-US" sz="1800" i="1"/>
              <a:t>Note: </a:t>
            </a:r>
            <a:r>
              <a:rPr lang="en-US" sz="1800" i="1" err="1"/>
              <a:t>eFlows</a:t>
            </a:r>
            <a:r>
              <a:rPr lang="en-US" sz="1800" i="1"/>
              <a:t> ≠ Gages II reference gages (?) </a:t>
            </a:r>
          </a:p>
        </p:txBody>
      </p:sp>
      <p:pic>
        <p:nvPicPr>
          <p:cNvPr id="5" name="Picture 4" descr="Map&#10;&#10;Description automatically generated">
            <a:extLst>
              <a:ext uri="{FF2B5EF4-FFF2-40B4-BE49-F238E27FC236}">
                <a16:creationId xmlns:a16="http://schemas.microsoft.com/office/drawing/2014/main" id="{FFBFEEDA-3181-417D-830A-70333CE61286}"/>
              </a:ext>
            </a:extLst>
          </p:cNvPr>
          <p:cNvPicPr>
            <a:picLocks noChangeAspect="1"/>
          </p:cNvPicPr>
          <p:nvPr/>
        </p:nvPicPr>
        <p:blipFill rotWithShape="1">
          <a:blip r:embed="rId3"/>
          <a:srcRect t="14715" b="2976"/>
          <a:stretch/>
        </p:blipFill>
        <p:spPr>
          <a:xfrm>
            <a:off x="5476875" y="1076787"/>
            <a:ext cx="5695950" cy="5557342"/>
          </a:xfrm>
          <a:prstGeom prst="rect">
            <a:avLst/>
          </a:prstGeom>
        </p:spPr>
      </p:pic>
      <p:sp>
        <p:nvSpPr>
          <p:cNvPr id="6" name="Rectangle 5">
            <a:extLst>
              <a:ext uri="{FF2B5EF4-FFF2-40B4-BE49-F238E27FC236}">
                <a16:creationId xmlns:a16="http://schemas.microsoft.com/office/drawing/2014/main" id="{2034F071-8812-4981-8421-11D742A065E7}"/>
              </a:ext>
            </a:extLst>
          </p:cNvPr>
          <p:cNvSpPr/>
          <p:nvPr/>
        </p:nvSpPr>
        <p:spPr>
          <a:xfrm>
            <a:off x="114599" y="5409171"/>
            <a:ext cx="3628750" cy="369332"/>
          </a:xfrm>
          <a:prstGeom prst="rect">
            <a:avLst/>
          </a:prstGeom>
        </p:spPr>
        <p:txBody>
          <a:bodyPr wrap="none">
            <a:spAutoFit/>
          </a:bodyPr>
          <a:lstStyle/>
          <a:p>
            <a:r>
              <a:rPr lang="en-US"/>
              <a:t>https://eflows.ucdavis.edu/hydrology</a:t>
            </a:r>
          </a:p>
        </p:txBody>
      </p:sp>
      <p:sp>
        <p:nvSpPr>
          <p:cNvPr id="8" name="Rectangle 7">
            <a:extLst>
              <a:ext uri="{FF2B5EF4-FFF2-40B4-BE49-F238E27FC236}">
                <a16:creationId xmlns:a16="http://schemas.microsoft.com/office/drawing/2014/main" id="{447B2A32-7E7E-4DA5-981F-26CA4E17065F}"/>
              </a:ext>
            </a:extLst>
          </p:cNvPr>
          <p:cNvSpPr/>
          <p:nvPr/>
        </p:nvSpPr>
        <p:spPr>
          <a:xfrm>
            <a:off x="101837" y="5920349"/>
            <a:ext cx="10539275" cy="830997"/>
          </a:xfrm>
          <a:prstGeom prst="rect">
            <a:avLst/>
          </a:prstGeom>
        </p:spPr>
        <p:txBody>
          <a:bodyPr wrap="square">
            <a:spAutoFit/>
          </a:bodyPr>
          <a:lstStyle/>
          <a:p>
            <a:r>
              <a:rPr lang="en-US" sz="1200"/>
              <a:t>Lane, B.A., Sandoval-Solis, S., Stein, E.D. et al. (2018). Beyond Metrics? The Role of Hydrologic Baseline Archetypes in Environmental Water Management. Environmental Management 62, 678–693. https://link.springer.com/article/10.1007/s00267-018-1077-7</a:t>
            </a:r>
          </a:p>
          <a:p>
            <a:r>
              <a:rPr lang="en-US" sz="1200"/>
              <a:t>Zimmerman, JKH, Carlisle, DM, May, JT, et al. (2018). Patterns and magnitude of flow alteration in California, USA. Freshwater Biol. 63: 859– 873. </a:t>
            </a:r>
            <a:r>
              <a:rPr lang="en-US" sz="1200">
                <a:hlinkClick r:id="rId4"/>
              </a:rPr>
              <a:t>https://onlinelibrary.wiley.com/doi/full/10.1111/fwb.13058</a:t>
            </a:r>
            <a:endParaRPr lang="en-US" sz="1200"/>
          </a:p>
        </p:txBody>
      </p:sp>
      <p:sp>
        <p:nvSpPr>
          <p:cNvPr id="7" name="Rectangle 6">
            <a:extLst>
              <a:ext uri="{FF2B5EF4-FFF2-40B4-BE49-F238E27FC236}">
                <a16:creationId xmlns:a16="http://schemas.microsoft.com/office/drawing/2014/main" id="{E996EBF9-97A8-47C4-A66C-8D01478A2BC0}"/>
              </a:ext>
            </a:extLst>
          </p:cNvPr>
          <p:cNvSpPr/>
          <p:nvPr/>
        </p:nvSpPr>
        <p:spPr>
          <a:xfrm>
            <a:off x="5638572" y="5354494"/>
            <a:ext cx="1808957" cy="369332"/>
          </a:xfrm>
          <a:prstGeom prst="rect">
            <a:avLst/>
          </a:prstGeom>
        </p:spPr>
        <p:txBody>
          <a:bodyPr wrap="none">
            <a:spAutoFit/>
          </a:bodyPr>
          <a:lstStyle/>
          <a:p>
            <a:r>
              <a:rPr lang="en-US" b="1" err="1"/>
              <a:t>eFlows</a:t>
            </a:r>
            <a:r>
              <a:rPr lang="en-US" b="1"/>
              <a:t> reference</a:t>
            </a:r>
          </a:p>
        </p:txBody>
      </p:sp>
    </p:spTree>
    <p:extLst>
      <p:ext uri="{BB962C8B-B14F-4D97-AF65-F5344CB8AC3E}">
        <p14:creationId xmlns:p14="http://schemas.microsoft.com/office/powerpoint/2010/main" val="3276121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C5B2-4EFB-41A2-B43D-DE3BF4CB1983}"/>
              </a:ext>
            </a:extLst>
          </p:cNvPr>
          <p:cNvSpPr>
            <a:spLocks noGrp="1"/>
          </p:cNvSpPr>
          <p:nvPr>
            <p:ph type="title"/>
          </p:nvPr>
        </p:nvSpPr>
        <p:spPr>
          <a:xfrm>
            <a:off x="551411" y="509115"/>
            <a:ext cx="11089178" cy="895729"/>
          </a:xfrm>
        </p:spPr>
        <p:txBody>
          <a:bodyPr>
            <a:normAutofit fontScale="90000"/>
          </a:bodyPr>
          <a:lstStyle/>
          <a:p>
            <a:r>
              <a:rPr lang="en-US"/>
              <a:t>Hydrology Reference Gage Prioritization: SUITABILITY Component</a:t>
            </a:r>
          </a:p>
        </p:txBody>
      </p:sp>
      <p:pic>
        <p:nvPicPr>
          <p:cNvPr id="4" name="Picture 3">
            <a:extLst>
              <a:ext uri="{FF2B5EF4-FFF2-40B4-BE49-F238E27FC236}">
                <a16:creationId xmlns:a16="http://schemas.microsoft.com/office/drawing/2014/main" id="{AD710D19-FA0A-4197-BCF3-14F5275E87A3}"/>
              </a:ext>
            </a:extLst>
          </p:cNvPr>
          <p:cNvPicPr>
            <a:picLocks noChangeAspect="1"/>
          </p:cNvPicPr>
          <p:nvPr/>
        </p:nvPicPr>
        <p:blipFill>
          <a:blip r:embed="rId2"/>
          <a:stretch>
            <a:fillRect/>
          </a:stretch>
        </p:blipFill>
        <p:spPr>
          <a:xfrm>
            <a:off x="6644207" y="1404844"/>
            <a:ext cx="4352925" cy="5357446"/>
          </a:xfrm>
          <a:prstGeom prst="rect">
            <a:avLst/>
          </a:prstGeom>
        </p:spPr>
      </p:pic>
      <p:pic>
        <p:nvPicPr>
          <p:cNvPr id="6" name="Picture 5" descr="Map&#10;&#10;Description automatically generated">
            <a:extLst>
              <a:ext uri="{FF2B5EF4-FFF2-40B4-BE49-F238E27FC236}">
                <a16:creationId xmlns:a16="http://schemas.microsoft.com/office/drawing/2014/main" id="{25EE60CC-6E89-43EC-80B4-54DB8A0EB3B9}"/>
              </a:ext>
            </a:extLst>
          </p:cNvPr>
          <p:cNvPicPr>
            <a:picLocks noChangeAspect="1"/>
          </p:cNvPicPr>
          <p:nvPr/>
        </p:nvPicPr>
        <p:blipFill rotWithShape="1">
          <a:blip r:embed="rId3"/>
          <a:srcRect l="6793"/>
          <a:stretch/>
        </p:blipFill>
        <p:spPr>
          <a:xfrm>
            <a:off x="1194868" y="1425914"/>
            <a:ext cx="4352926" cy="5315306"/>
          </a:xfrm>
          <a:prstGeom prst="rect">
            <a:avLst/>
          </a:prstGeom>
        </p:spPr>
      </p:pic>
    </p:spTree>
    <p:extLst>
      <p:ext uri="{BB962C8B-B14F-4D97-AF65-F5344CB8AC3E}">
        <p14:creationId xmlns:p14="http://schemas.microsoft.com/office/powerpoint/2010/main" val="3085090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C5B2-4EFB-41A2-B43D-DE3BF4CB1983}"/>
              </a:ext>
            </a:extLst>
          </p:cNvPr>
          <p:cNvSpPr>
            <a:spLocks noGrp="1"/>
          </p:cNvSpPr>
          <p:nvPr>
            <p:ph type="title"/>
          </p:nvPr>
        </p:nvSpPr>
        <p:spPr>
          <a:xfrm>
            <a:off x="152400" y="314408"/>
            <a:ext cx="11125825" cy="895729"/>
          </a:xfrm>
        </p:spPr>
        <p:txBody>
          <a:bodyPr>
            <a:normAutofit/>
          </a:bodyPr>
          <a:lstStyle/>
          <a:p>
            <a:r>
              <a:rPr lang="en-US"/>
              <a:t>Hydrology Reference Gage Prioritization: </a:t>
            </a:r>
            <a:r>
              <a:rPr lang="en-US">
                <a:solidFill>
                  <a:srgbClr val="FF0000"/>
                </a:solidFill>
              </a:rPr>
              <a:t>Example</a:t>
            </a:r>
            <a:r>
              <a:rPr lang="en-US"/>
              <a:t> Results</a:t>
            </a:r>
          </a:p>
        </p:txBody>
      </p:sp>
      <p:sp>
        <p:nvSpPr>
          <p:cNvPr id="4" name="Content Placeholder 2">
            <a:extLst>
              <a:ext uri="{FF2B5EF4-FFF2-40B4-BE49-F238E27FC236}">
                <a16:creationId xmlns:a16="http://schemas.microsoft.com/office/drawing/2014/main" id="{BA899F58-F76E-4929-B04D-56E7A8EB092B}"/>
              </a:ext>
            </a:extLst>
          </p:cNvPr>
          <p:cNvSpPr txBox="1">
            <a:spLocks/>
          </p:cNvSpPr>
          <p:nvPr/>
        </p:nvSpPr>
        <p:spPr>
          <a:xfrm>
            <a:off x="315883" y="1316328"/>
            <a:ext cx="4465667" cy="471360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400"/>
              <a:t>96 HUC-classes total </a:t>
            </a:r>
            <a:r>
              <a:rPr lang="en-US" sz="2400" i="1">
                <a:solidFill>
                  <a:srgbClr val="FF0000"/>
                </a:solidFill>
              </a:rPr>
              <a:t>too few?</a:t>
            </a:r>
          </a:p>
          <a:p>
            <a:r>
              <a:rPr lang="en-US" sz="2400"/>
              <a:t>Major, minor, and very minor</a:t>
            </a:r>
            <a:endParaRPr lang="en-US" sz="2400">
              <a:solidFill>
                <a:schemeClr val="bg1">
                  <a:lumMod val="65000"/>
                </a:schemeClr>
              </a:solidFill>
            </a:endParaRPr>
          </a:p>
          <a:p>
            <a:r>
              <a:rPr lang="en-US" sz="2400"/>
              <a:t>Remove very minor </a:t>
            </a:r>
            <a:r>
              <a:rPr lang="en-US" sz="2400" i="1"/>
              <a:t>(e.g. there are no gages for a good reason)</a:t>
            </a:r>
          </a:p>
          <a:p>
            <a:r>
              <a:rPr lang="en-US" sz="2400"/>
              <a:t>Sort based on gages per stream length, percent of HUC6, or some other similar criteria</a:t>
            </a:r>
          </a:p>
          <a:p>
            <a:pPr marL="0" indent="0">
              <a:buNone/>
            </a:pPr>
            <a:r>
              <a:rPr lang="en-US" sz="2800" b="1"/>
              <a:t>Evaluate Suitability! </a:t>
            </a:r>
          </a:p>
          <a:p>
            <a:pPr marL="0" indent="0">
              <a:buNone/>
            </a:pPr>
            <a:endParaRPr lang="en-US" sz="2400"/>
          </a:p>
          <a:p>
            <a:pPr marL="0" indent="0">
              <a:buNone/>
            </a:pPr>
            <a:endParaRPr lang="en-US" sz="2400"/>
          </a:p>
        </p:txBody>
      </p:sp>
      <p:graphicFrame>
        <p:nvGraphicFramePr>
          <p:cNvPr id="6" name="Object 5">
            <a:extLst>
              <a:ext uri="{FF2B5EF4-FFF2-40B4-BE49-F238E27FC236}">
                <a16:creationId xmlns:a16="http://schemas.microsoft.com/office/drawing/2014/main" id="{E84E24F2-A152-403C-8ED3-6E9694DB9A80}"/>
              </a:ext>
            </a:extLst>
          </p:cNvPr>
          <p:cNvGraphicFramePr>
            <a:graphicFrameLocks noChangeAspect="1"/>
          </p:cNvGraphicFramePr>
          <p:nvPr>
            <p:extLst>
              <p:ext uri="{D42A27DB-BD31-4B8C-83A1-F6EECF244321}">
                <p14:modId xmlns:p14="http://schemas.microsoft.com/office/powerpoint/2010/main" val="135615057"/>
              </p:ext>
            </p:extLst>
          </p:nvPr>
        </p:nvGraphicFramePr>
        <p:xfrm>
          <a:off x="4900237" y="1316328"/>
          <a:ext cx="7084353" cy="4552488"/>
        </p:xfrm>
        <a:graphic>
          <a:graphicData uri="http://schemas.openxmlformats.org/presentationml/2006/ole">
            <mc:AlternateContent xmlns:mc="http://schemas.openxmlformats.org/markup-compatibility/2006">
              <mc:Choice xmlns:v="urn:schemas-microsoft-com:vml" Requires="v">
                <p:oleObj spid="_x0000_s59398" name="Worksheet" r:id="rId4" imgW="8315346" imgH="5343479" progId="Excel.Sheet.12">
                  <p:embed/>
                </p:oleObj>
              </mc:Choice>
              <mc:Fallback>
                <p:oleObj name="Worksheet" r:id="rId4" imgW="8315346" imgH="5343479" progId="Excel.Sheet.12">
                  <p:embed/>
                  <p:pic>
                    <p:nvPicPr>
                      <p:cNvPr id="6" name="Object 5">
                        <a:extLst>
                          <a:ext uri="{FF2B5EF4-FFF2-40B4-BE49-F238E27FC236}">
                            <a16:creationId xmlns:a16="http://schemas.microsoft.com/office/drawing/2014/main" id="{E84E24F2-A152-403C-8ED3-6E9694DB9A80}"/>
                          </a:ext>
                        </a:extLst>
                      </p:cNvPr>
                      <p:cNvPicPr/>
                      <p:nvPr/>
                    </p:nvPicPr>
                    <p:blipFill>
                      <a:blip r:embed="rId5"/>
                      <a:stretch>
                        <a:fillRect/>
                      </a:stretch>
                    </p:blipFill>
                    <p:spPr>
                      <a:xfrm>
                        <a:off x="4900237" y="1316328"/>
                        <a:ext cx="7084353" cy="4552488"/>
                      </a:xfrm>
                      <a:prstGeom prst="rect">
                        <a:avLst/>
                      </a:prstGeom>
                      <a:solidFill>
                        <a:schemeClr val="accent1">
                          <a:tint val="20000"/>
                        </a:schemeClr>
                      </a:solidFill>
                    </p:spPr>
                  </p:pic>
                </p:oleObj>
              </mc:Fallback>
            </mc:AlternateContent>
          </a:graphicData>
        </a:graphic>
      </p:graphicFrame>
      <p:sp>
        <p:nvSpPr>
          <p:cNvPr id="7" name="Rectangle 6">
            <a:extLst>
              <a:ext uri="{FF2B5EF4-FFF2-40B4-BE49-F238E27FC236}">
                <a16:creationId xmlns:a16="http://schemas.microsoft.com/office/drawing/2014/main" id="{871D2573-DB3E-4D58-AE8D-11AED3637196}"/>
              </a:ext>
            </a:extLst>
          </p:cNvPr>
          <p:cNvSpPr/>
          <p:nvPr/>
        </p:nvSpPr>
        <p:spPr>
          <a:xfrm>
            <a:off x="5166772" y="6020372"/>
            <a:ext cx="6798143" cy="523220"/>
          </a:xfrm>
          <a:prstGeom prst="rect">
            <a:avLst/>
          </a:prstGeom>
        </p:spPr>
        <p:txBody>
          <a:bodyPr wrap="none">
            <a:spAutoFit/>
          </a:bodyPr>
          <a:lstStyle/>
          <a:p>
            <a:r>
              <a:rPr lang="en-US" sz="2800" b="1" i="1">
                <a:solidFill>
                  <a:srgbClr val="FF0000"/>
                </a:solidFill>
              </a:rPr>
              <a:t>Is HUC6 too coarse?  Drop to HUC10 or HUC8?</a:t>
            </a:r>
          </a:p>
        </p:txBody>
      </p:sp>
    </p:spTree>
    <p:extLst>
      <p:ext uri="{BB962C8B-B14F-4D97-AF65-F5344CB8AC3E}">
        <p14:creationId xmlns:p14="http://schemas.microsoft.com/office/powerpoint/2010/main" val="310681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3AF6-7B59-4ADA-A589-55B7AD7D8CFE}"/>
              </a:ext>
            </a:extLst>
          </p:cNvPr>
          <p:cNvSpPr>
            <a:spLocks noGrp="1"/>
          </p:cNvSpPr>
          <p:nvPr>
            <p:ph type="title"/>
          </p:nvPr>
        </p:nvSpPr>
        <p:spPr>
          <a:xfrm>
            <a:off x="913774" y="472520"/>
            <a:ext cx="10364451" cy="733545"/>
          </a:xfrm>
        </p:spPr>
        <p:txBody>
          <a:bodyPr vert="horz" lIns="91440" tIns="45720" rIns="91440" bIns="45720" rtlCol="0" anchor="ctr">
            <a:normAutofit/>
          </a:bodyPr>
          <a:lstStyle/>
          <a:p>
            <a:pPr>
              <a:lnSpc>
                <a:spcPct val="120000"/>
              </a:lnSpc>
            </a:pPr>
            <a:r>
              <a:rPr lang="en-US">
                <a:latin typeface="Arial" panose="020B0604020202020204" pitchFamily="34" charset="0"/>
                <a:cs typeface="Arial" panose="020B0604020202020204" pitchFamily="34" charset="0"/>
              </a:rPr>
              <a:t>Water Quality Data – Direct Use Challenges</a:t>
            </a:r>
          </a:p>
        </p:txBody>
      </p:sp>
      <p:pic>
        <p:nvPicPr>
          <p:cNvPr id="5" name="Picture 4">
            <a:extLst>
              <a:ext uri="{FF2B5EF4-FFF2-40B4-BE49-F238E27FC236}">
                <a16:creationId xmlns:a16="http://schemas.microsoft.com/office/drawing/2014/main" id="{A38FDB17-CC40-4138-8C85-B7E7850F6F16}"/>
              </a:ext>
            </a:extLst>
          </p:cNvPr>
          <p:cNvPicPr>
            <a:picLocks noChangeAspect="1"/>
          </p:cNvPicPr>
          <p:nvPr/>
        </p:nvPicPr>
        <p:blipFill rotWithShape="1">
          <a:blip r:embed="rId2"/>
          <a:srcRect l="40948" t="49925" r="29208" b="1063"/>
          <a:stretch/>
        </p:blipFill>
        <p:spPr>
          <a:xfrm>
            <a:off x="7041094" y="1518317"/>
            <a:ext cx="4381592" cy="5174495"/>
          </a:xfrm>
          <a:prstGeom prst="rect">
            <a:avLst/>
          </a:prstGeom>
        </p:spPr>
      </p:pic>
      <p:sp>
        <p:nvSpPr>
          <p:cNvPr id="6" name="Content Placeholder 2">
            <a:extLst>
              <a:ext uri="{FF2B5EF4-FFF2-40B4-BE49-F238E27FC236}">
                <a16:creationId xmlns:a16="http://schemas.microsoft.com/office/drawing/2014/main" id="{F5EBA606-6EEE-4000-AAC7-24C543C68BD8}"/>
              </a:ext>
            </a:extLst>
          </p:cNvPr>
          <p:cNvSpPr txBox="1">
            <a:spLocks/>
          </p:cNvSpPr>
          <p:nvPr/>
        </p:nvSpPr>
        <p:spPr>
          <a:xfrm>
            <a:off x="427088" y="2584453"/>
            <a:ext cx="6372723" cy="1689093"/>
          </a:xfrm>
          <a:prstGeom prst="rect">
            <a:avLst/>
          </a:prstGeom>
        </p:spPr>
        <p:txBody>
          <a:bodyPr>
            <a:normAutofit fontScale="250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lvl="1" indent="0">
              <a:buNone/>
            </a:pPr>
            <a:r>
              <a:rPr lang="en-US" sz="14400" b="1">
                <a:solidFill>
                  <a:srgbClr val="FF0000"/>
                </a:solidFill>
              </a:rPr>
              <a:t>Where should we put a gage?</a:t>
            </a:r>
          </a:p>
          <a:p>
            <a:pPr marL="0" lvl="1" indent="0">
              <a:buNone/>
            </a:pPr>
            <a:endParaRPr lang="en-US" sz="14400" b="1"/>
          </a:p>
          <a:p>
            <a:pPr marL="0" lvl="1" indent="0">
              <a:buNone/>
            </a:pPr>
            <a:r>
              <a:rPr lang="en-US" sz="14400" i="1"/>
              <a:t>Do we prioritize the most impaired areas or the most pristine? </a:t>
            </a:r>
          </a:p>
          <a:p>
            <a:pPr marL="0" lvl="1" indent="0">
              <a:buNone/>
            </a:pPr>
            <a:endParaRPr lang="en-US" i="1"/>
          </a:p>
          <a:p>
            <a:pPr marL="0" indent="0">
              <a:buFont typeface="Arial" panose="020B0604020202020204" pitchFamily="34" charset="0"/>
              <a:buNone/>
            </a:pPr>
            <a:endParaRPr lang="en-US" sz="2400">
              <a:solidFill>
                <a:schemeClr val="accent1">
                  <a:lumMod val="60000"/>
                  <a:lumOff val="40000"/>
                </a:schemeClr>
              </a:solidFill>
            </a:endParaRPr>
          </a:p>
          <a:p>
            <a:pPr marL="0" indent="0">
              <a:buFont typeface="Arial" panose="020B0604020202020204" pitchFamily="34" charset="0"/>
              <a:buNone/>
            </a:pPr>
            <a:endParaRPr lang="en-US" sz="2400">
              <a:solidFill>
                <a:schemeClr val="accent1">
                  <a:lumMod val="60000"/>
                  <a:lumOff val="40000"/>
                </a:schemeClr>
              </a:solidFill>
            </a:endParaRPr>
          </a:p>
          <a:p>
            <a:pPr marL="0" indent="0">
              <a:buFont typeface="Arial" panose="020B0604020202020204" pitchFamily="34" charset="0"/>
              <a:buNone/>
            </a:pPr>
            <a:endParaRPr lang="en-US" sz="2400">
              <a:solidFill>
                <a:schemeClr val="accent1">
                  <a:lumMod val="60000"/>
                  <a:lumOff val="40000"/>
                </a:schemeClr>
              </a:solidFill>
            </a:endParaRPr>
          </a:p>
          <a:p>
            <a:pPr marL="0" indent="0">
              <a:buFont typeface="Arial" panose="020B0604020202020204" pitchFamily="34" charset="0"/>
              <a:buNone/>
            </a:pPr>
            <a:endParaRPr lang="en-US" sz="2400"/>
          </a:p>
        </p:txBody>
      </p:sp>
      <p:sp>
        <p:nvSpPr>
          <p:cNvPr id="3" name="Rectangle 2">
            <a:extLst>
              <a:ext uri="{FF2B5EF4-FFF2-40B4-BE49-F238E27FC236}">
                <a16:creationId xmlns:a16="http://schemas.microsoft.com/office/drawing/2014/main" id="{93E3D1F5-9B96-46AC-BF10-DB3F1FF74B38}"/>
              </a:ext>
            </a:extLst>
          </p:cNvPr>
          <p:cNvSpPr/>
          <p:nvPr/>
        </p:nvSpPr>
        <p:spPr>
          <a:xfrm>
            <a:off x="180975" y="6123870"/>
            <a:ext cx="7191375" cy="523220"/>
          </a:xfrm>
          <a:prstGeom prst="rect">
            <a:avLst/>
          </a:prstGeom>
        </p:spPr>
        <p:txBody>
          <a:bodyPr wrap="square">
            <a:spAutoFit/>
          </a:bodyPr>
          <a:lstStyle/>
          <a:p>
            <a:r>
              <a:rPr lang="en-US" sz="1400" i="1"/>
              <a:t>US EPA (2013), California Integrated Assessment of Watershed Health, </a:t>
            </a:r>
            <a:r>
              <a:rPr lang="en-US" sz="1400" i="1">
                <a:hlinkClick r:id="rId3">
                  <a:extLst>
                    <a:ext uri="{A12FA001-AC4F-418D-AE19-62706E023703}">
                      <ahyp:hlinkClr xmlns:ahyp="http://schemas.microsoft.com/office/drawing/2018/hyperlinkcolor" val="tx"/>
                    </a:ext>
                  </a:extLst>
                </a:hlinkClick>
              </a:rPr>
              <a:t>https://mywaterquality.ca.gov/monitoring_council/healthy_watersheds/assessment.html</a:t>
            </a:r>
            <a:endParaRPr lang="en-US" sz="1400" i="1"/>
          </a:p>
        </p:txBody>
      </p:sp>
    </p:spTree>
    <p:extLst>
      <p:ext uri="{BB962C8B-B14F-4D97-AF65-F5344CB8AC3E}">
        <p14:creationId xmlns:p14="http://schemas.microsoft.com/office/powerpoint/2010/main" val="927548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07E2-9494-4C2D-81A6-6A89A4A3CE6D}"/>
              </a:ext>
            </a:extLst>
          </p:cNvPr>
          <p:cNvSpPr>
            <a:spLocks noGrp="1"/>
          </p:cNvSpPr>
          <p:nvPr>
            <p:ph type="title"/>
          </p:nvPr>
        </p:nvSpPr>
        <p:spPr>
          <a:xfrm>
            <a:off x="837887" y="245736"/>
            <a:ext cx="10515600" cy="734961"/>
          </a:xfrm>
        </p:spPr>
        <p:txBody>
          <a:bodyPr>
            <a:normAutofit/>
          </a:bodyPr>
          <a:lstStyle/>
          <a:p>
            <a:pPr algn="ctr"/>
            <a:r>
              <a:rPr lang="en-US">
                <a:latin typeface="Arial" panose="020B0604020202020204" pitchFamily="34" charset="0"/>
                <a:cs typeface="Arial" panose="020B0604020202020204" pitchFamily="34" charset="0"/>
              </a:rPr>
              <a:t>Water Quality Management </a:t>
            </a:r>
            <a:r>
              <a:rPr lang="en-US">
                <a:solidFill>
                  <a:srgbClr val="FF0000"/>
                </a:solidFill>
                <a:latin typeface="Arial" panose="020B0604020202020204" pitchFamily="34" charset="0"/>
                <a:cs typeface="Arial" panose="020B0604020202020204" pitchFamily="34" charset="0"/>
              </a:rPr>
              <a:t>Criteria</a:t>
            </a:r>
          </a:p>
        </p:txBody>
      </p:sp>
      <p:sp>
        <p:nvSpPr>
          <p:cNvPr id="24" name="Content Placeholder 2">
            <a:extLst>
              <a:ext uri="{FF2B5EF4-FFF2-40B4-BE49-F238E27FC236}">
                <a16:creationId xmlns:a16="http://schemas.microsoft.com/office/drawing/2014/main" id="{29FAC140-E75D-4DBD-8916-245E8C296A26}"/>
              </a:ext>
            </a:extLst>
          </p:cNvPr>
          <p:cNvSpPr txBox="1">
            <a:spLocks/>
          </p:cNvSpPr>
          <p:nvPr/>
        </p:nvSpPr>
        <p:spPr>
          <a:xfrm>
            <a:off x="475624" y="1101013"/>
            <a:ext cx="7258050" cy="2327988"/>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2900" dirty="0"/>
              <a:t>(proposed) Data Selection and Strategy</a:t>
            </a:r>
          </a:p>
          <a:p>
            <a:pPr lvl="1"/>
            <a:r>
              <a:rPr lang="en-US" sz="2300" b="1" dirty="0"/>
              <a:t>Water Quality Monitoring</a:t>
            </a:r>
            <a:r>
              <a:rPr lang="en-US" sz="2300" b="1" dirty="0">
                <a:solidFill>
                  <a:srgbClr val="FF0000"/>
                </a:solidFill>
              </a:rPr>
              <a:t> </a:t>
            </a:r>
            <a:r>
              <a:rPr lang="en-US" sz="2300" b="1" i="1" dirty="0">
                <a:solidFill>
                  <a:srgbClr val="FF0000"/>
                </a:solidFill>
              </a:rPr>
              <a:t>locations: </a:t>
            </a:r>
            <a:r>
              <a:rPr lang="en-US" sz="2300" dirty="0"/>
              <a:t>as priorities for flow gaging </a:t>
            </a:r>
            <a:r>
              <a:rPr lang="en-US" sz="2300" i="1" dirty="0">
                <a:solidFill>
                  <a:schemeClr val="accent1"/>
                </a:solidFill>
              </a:rPr>
              <a:t>point location (stream segment) resolution</a:t>
            </a:r>
            <a:endParaRPr lang="en-US" sz="2300" dirty="0"/>
          </a:p>
          <a:p>
            <a:pPr lvl="2"/>
            <a:r>
              <a:rPr lang="en-US" sz="2000" dirty="0">
                <a:solidFill>
                  <a:schemeClr val="accent6">
                    <a:lumMod val="75000"/>
                  </a:schemeClr>
                </a:solidFill>
              </a:rPr>
              <a:t>Spatial compilation of site visit frequency / long-term</a:t>
            </a:r>
          </a:p>
          <a:p>
            <a:pPr lvl="2"/>
            <a:r>
              <a:rPr lang="en-US" sz="2000" dirty="0">
                <a:solidFill>
                  <a:schemeClr val="accent6">
                    <a:lumMod val="75000"/>
                  </a:schemeClr>
                </a:solidFill>
              </a:rPr>
              <a:t>Highest or reference quality sites?</a:t>
            </a:r>
          </a:p>
          <a:p>
            <a:pPr marL="457200" lvl="1" indent="0">
              <a:buNone/>
            </a:pPr>
            <a:endParaRPr lang="en-US" sz="2200" dirty="0"/>
          </a:p>
          <a:p>
            <a:pPr lvl="1"/>
            <a:endParaRPr lang="en-US" sz="2200" dirty="0"/>
          </a:p>
        </p:txBody>
      </p:sp>
      <p:pic>
        <p:nvPicPr>
          <p:cNvPr id="16" name="Picture 15">
            <a:extLst>
              <a:ext uri="{FF2B5EF4-FFF2-40B4-BE49-F238E27FC236}">
                <a16:creationId xmlns:a16="http://schemas.microsoft.com/office/drawing/2014/main" id="{093B5BA5-F572-4AF7-8483-4FA1B1F66033}"/>
              </a:ext>
            </a:extLst>
          </p:cNvPr>
          <p:cNvPicPr>
            <a:picLocks noChangeAspect="1"/>
          </p:cNvPicPr>
          <p:nvPr/>
        </p:nvPicPr>
        <p:blipFill rotWithShape="1">
          <a:blip r:embed="rId3"/>
          <a:srcRect l="43805" t="26609" r="21739" b="5486"/>
          <a:stretch/>
        </p:blipFill>
        <p:spPr>
          <a:xfrm>
            <a:off x="8339949" y="2788581"/>
            <a:ext cx="3047279" cy="3376420"/>
          </a:xfrm>
          <a:prstGeom prst="rect">
            <a:avLst/>
          </a:prstGeom>
        </p:spPr>
      </p:pic>
      <p:sp>
        <p:nvSpPr>
          <p:cNvPr id="4" name="Rectangle 3">
            <a:extLst>
              <a:ext uri="{FF2B5EF4-FFF2-40B4-BE49-F238E27FC236}">
                <a16:creationId xmlns:a16="http://schemas.microsoft.com/office/drawing/2014/main" id="{BC8AC4BA-0716-4D18-82F0-3DD0193C9509}"/>
              </a:ext>
            </a:extLst>
          </p:cNvPr>
          <p:cNvSpPr/>
          <p:nvPr/>
        </p:nvSpPr>
        <p:spPr>
          <a:xfrm>
            <a:off x="7733674" y="1749771"/>
            <a:ext cx="4458326" cy="707886"/>
          </a:xfrm>
          <a:prstGeom prst="rect">
            <a:avLst/>
          </a:prstGeom>
        </p:spPr>
        <p:txBody>
          <a:bodyPr wrap="square">
            <a:spAutoFit/>
          </a:bodyPr>
          <a:lstStyle/>
          <a:p>
            <a:pPr lvl="1"/>
            <a:r>
              <a:rPr lang="en-US" sz="2000" b="1"/>
              <a:t>303d listed streams </a:t>
            </a:r>
            <a:r>
              <a:rPr lang="en-US" sz="2000"/>
              <a:t>Bimodel (1/0) </a:t>
            </a:r>
            <a:r>
              <a:rPr lang="en-US" sz="2000" i="1">
                <a:solidFill>
                  <a:schemeClr val="accent1"/>
                </a:solidFill>
              </a:rPr>
              <a:t>stream segment or area resolution</a:t>
            </a:r>
          </a:p>
        </p:txBody>
      </p:sp>
      <p:sp>
        <p:nvSpPr>
          <p:cNvPr id="6" name="Rectangle 5">
            <a:extLst>
              <a:ext uri="{FF2B5EF4-FFF2-40B4-BE49-F238E27FC236}">
                <a16:creationId xmlns:a16="http://schemas.microsoft.com/office/drawing/2014/main" id="{60C6DE5C-43A0-4398-A7A0-1B0B8E236094}"/>
              </a:ext>
            </a:extLst>
          </p:cNvPr>
          <p:cNvSpPr/>
          <p:nvPr/>
        </p:nvSpPr>
        <p:spPr>
          <a:xfrm>
            <a:off x="3667902" y="3502025"/>
            <a:ext cx="3320273" cy="2308324"/>
          </a:xfrm>
          <a:prstGeom prst="rect">
            <a:avLst/>
          </a:prstGeom>
        </p:spPr>
        <p:txBody>
          <a:bodyPr wrap="square">
            <a:spAutoFit/>
          </a:bodyPr>
          <a:lstStyle/>
          <a:p>
            <a:pPr marL="0" lvl="1"/>
            <a:r>
              <a:rPr lang="en-US" sz="1600" u="sng" dirty="0"/>
              <a:t>Datasets under review</a:t>
            </a:r>
          </a:p>
          <a:p>
            <a:pPr marL="285750" lvl="1" indent="-285750">
              <a:buFont typeface="Arial" panose="020B0604020202020204" pitchFamily="34" charset="0"/>
              <a:buChar char="•"/>
            </a:pPr>
            <a:r>
              <a:rPr lang="en-US" sz="1600" dirty="0">
                <a:highlight>
                  <a:srgbClr val="FFFF00"/>
                </a:highlight>
              </a:rPr>
              <a:t>SWAMP Bioassessment</a:t>
            </a:r>
          </a:p>
          <a:p>
            <a:pPr marL="285750" lvl="1" indent="-285750">
              <a:buFont typeface="Arial" panose="020B0604020202020204" pitchFamily="34" charset="0"/>
              <a:buChar char="•"/>
            </a:pPr>
            <a:r>
              <a:rPr lang="en-US" sz="1600" dirty="0">
                <a:highlight>
                  <a:srgbClr val="FFFF00"/>
                </a:highlight>
              </a:rPr>
              <a:t>Temperature monitoring locations</a:t>
            </a:r>
          </a:p>
          <a:p>
            <a:pPr marL="285750" lvl="1" indent="-285750">
              <a:buFont typeface="Arial" panose="020B0604020202020204" pitchFamily="34" charset="0"/>
              <a:buChar char="•"/>
            </a:pPr>
            <a:r>
              <a:rPr lang="en-US" sz="1600" dirty="0"/>
              <a:t>Other SWAMP data?</a:t>
            </a:r>
          </a:p>
          <a:p>
            <a:pPr marL="285750" lvl="1" indent="-285750">
              <a:buFont typeface="Arial" panose="020B0604020202020204" pitchFamily="34" charset="0"/>
              <a:buChar char="•"/>
            </a:pPr>
            <a:r>
              <a:rPr lang="en-US" sz="1600" dirty="0"/>
              <a:t>Pesticide (STORMS)?</a:t>
            </a:r>
          </a:p>
          <a:p>
            <a:pPr marL="285750" lvl="1" indent="-285750">
              <a:buFont typeface="Arial" panose="020B0604020202020204" pitchFamily="34" charset="0"/>
              <a:buChar char="•"/>
            </a:pPr>
            <a:r>
              <a:rPr lang="en-US" sz="1600" dirty="0"/>
              <a:t>CWIP Portal </a:t>
            </a:r>
            <a:r>
              <a:rPr lang="en-US" sz="1600" dirty="0">
                <a:hlinkClick r:id="rId4"/>
              </a:rPr>
              <a:t>https://indicators.ucdavis.edu/cwip/data/download</a:t>
            </a:r>
            <a:endParaRPr lang="en-US" sz="1600" dirty="0"/>
          </a:p>
          <a:p>
            <a:pPr marL="285750" lvl="1" indent="-285750">
              <a:buFont typeface="Arial" panose="020B0604020202020204" pitchFamily="34" charset="0"/>
              <a:buChar char="•"/>
            </a:pPr>
            <a:r>
              <a:rPr lang="en-US" sz="1600" dirty="0"/>
              <a:t>Blue-Green Algae?</a:t>
            </a:r>
          </a:p>
        </p:txBody>
      </p:sp>
      <p:pic>
        <p:nvPicPr>
          <p:cNvPr id="7" name="Picture 6" descr="Chart, scatter chart&#10;&#10;Description automatically generated">
            <a:extLst>
              <a:ext uri="{FF2B5EF4-FFF2-40B4-BE49-F238E27FC236}">
                <a16:creationId xmlns:a16="http://schemas.microsoft.com/office/drawing/2014/main" id="{A80A22D2-D300-4A4C-A42D-553A08CE15E6}"/>
              </a:ext>
            </a:extLst>
          </p:cNvPr>
          <p:cNvPicPr>
            <a:picLocks noChangeAspect="1"/>
          </p:cNvPicPr>
          <p:nvPr/>
        </p:nvPicPr>
        <p:blipFill>
          <a:blip r:embed="rId5"/>
          <a:stretch>
            <a:fillRect/>
          </a:stretch>
        </p:blipFill>
        <p:spPr>
          <a:xfrm>
            <a:off x="550100" y="3351578"/>
            <a:ext cx="2802700" cy="3333824"/>
          </a:xfrm>
          <a:prstGeom prst="rect">
            <a:avLst/>
          </a:prstGeom>
        </p:spPr>
      </p:pic>
      <p:sp>
        <p:nvSpPr>
          <p:cNvPr id="3" name="TextBox 2">
            <a:extLst>
              <a:ext uri="{FF2B5EF4-FFF2-40B4-BE49-F238E27FC236}">
                <a16:creationId xmlns:a16="http://schemas.microsoft.com/office/drawing/2014/main" id="{B89E24E2-1A95-4DB5-B532-F9A4F955F7A0}"/>
              </a:ext>
            </a:extLst>
          </p:cNvPr>
          <p:cNvSpPr txBox="1"/>
          <p:nvPr/>
        </p:nvSpPr>
        <p:spPr>
          <a:xfrm>
            <a:off x="4053699" y="5883373"/>
            <a:ext cx="4286250" cy="923330"/>
          </a:xfrm>
          <a:prstGeom prst="rect">
            <a:avLst/>
          </a:prstGeom>
          <a:noFill/>
        </p:spPr>
        <p:txBody>
          <a:bodyPr wrap="square" rtlCol="0">
            <a:spAutoFit/>
          </a:bodyPr>
          <a:lstStyle/>
          <a:p>
            <a:r>
              <a:rPr lang="en-US" dirty="0">
                <a:solidFill>
                  <a:srgbClr val="FF0000"/>
                </a:solidFill>
              </a:rPr>
              <a:t>Identify current issues and hot spots (PFAS and nutrient/phosphates); Simple analysis – difference point locations</a:t>
            </a:r>
          </a:p>
        </p:txBody>
      </p:sp>
    </p:spTree>
    <p:extLst>
      <p:ext uri="{BB962C8B-B14F-4D97-AF65-F5344CB8AC3E}">
        <p14:creationId xmlns:p14="http://schemas.microsoft.com/office/powerpoint/2010/main" val="407159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342F-ED4F-4C9F-8C63-D7995AF05C04}"/>
              </a:ext>
            </a:extLst>
          </p:cNvPr>
          <p:cNvSpPr>
            <a:spLocks noGrp="1"/>
          </p:cNvSpPr>
          <p:nvPr>
            <p:ph type="title"/>
          </p:nvPr>
        </p:nvSpPr>
        <p:spPr>
          <a:xfrm>
            <a:off x="864556" y="238901"/>
            <a:ext cx="6517803" cy="827898"/>
          </a:xfrm>
        </p:spPr>
        <p:txBody>
          <a:bodyPr/>
          <a:lstStyle/>
          <a:p>
            <a:r>
              <a:rPr lang="en-US"/>
              <a:t>Example: CWIP data</a:t>
            </a:r>
          </a:p>
        </p:txBody>
      </p:sp>
      <p:sp>
        <p:nvSpPr>
          <p:cNvPr id="3" name="Content Placeholder 2">
            <a:extLst>
              <a:ext uri="{FF2B5EF4-FFF2-40B4-BE49-F238E27FC236}">
                <a16:creationId xmlns:a16="http://schemas.microsoft.com/office/drawing/2014/main" id="{4EC020D5-26DE-4FE5-85BE-A759021B9583}"/>
              </a:ext>
            </a:extLst>
          </p:cNvPr>
          <p:cNvSpPr>
            <a:spLocks noGrp="1"/>
          </p:cNvSpPr>
          <p:nvPr>
            <p:ph idx="1"/>
          </p:nvPr>
        </p:nvSpPr>
        <p:spPr>
          <a:xfrm>
            <a:off x="771525" y="1514475"/>
            <a:ext cx="6892810" cy="4519849"/>
          </a:xfrm>
        </p:spPr>
        <p:txBody>
          <a:bodyPr>
            <a:normAutofit/>
          </a:bodyPr>
          <a:lstStyle/>
          <a:p>
            <a:r>
              <a:rPr lang="en-US" sz="2400" dirty="0"/>
              <a:t>Data are measurements and a “score”.  </a:t>
            </a:r>
          </a:p>
          <a:p>
            <a:r>
              <a:rPr lang="en-US" sz="2400" dirty="0"/>
              <a:t>Prioritize sites with the highest # of measurements </a:t>
            </a:r>
          </a:p>
          <a:p>
            <a:r>
              <a:rPr lang="en-US" sz="2400" dirty="0"/>
              <a:t>Arsenic, Nitrate, Mercury, TCE, Perchlorate, and Temperature</a:t>
            </a:r>
          </a:p>
          <a:p>
            <a:pPr lvl="1"/>
            <a:r>
              <a:rPr lang="en-US" sz="2000" dirty="0"/>
              <a:t>Analyze each separately?</a:t>
            </a:r>
          </a:p>
          <a:p>
            <a:pPr lvl="1"/>
            <a:r>
              <a:rPr lang="en-US" sz="2000" dirty="0"/>
              <a:t>Summarize?</a:t>
            </a:r>
          </a:p>
          <a:p>
            <a:r>
              <a:rPr lang="en-US" sz="2200" dirty="0">
                <a:solidFill>
                  <a:srgbClr val="FF0000"/>
                </a:solidFill>
              </a:rPr>
              <a:t>TAC recommended reviewing PFAS and phosphates</a:t>
            </a:r>
          </a:p>
          <a:p>
            <a:r>
              <a:rPr lang="en-US" sz="2200" dirty="0">
                <a:solidFill>
                  <a:srgbClr val="FF0000"/>
                </a:solidFill>
              </a:rPr>
              <a:t>TAC recommended considering hot spots (if we ID them)</a:t>
            </a:r>
          </a:p>
        </p:txBody>
      </p:sp>
      <p:pic>
        <p:nvPicPr>
          <p:cNvPr id="4" name="Picture 3">
            <a:extLst>
              <a:ext uri="{FF2B5EF4-FFF2-40B4-BE49-F238E27FC236}">
                <a16:creationId xmlns:a16="http://schemas.microsoft.com/office/drawing/2014/main" id="{7BF616ED-8A44-45C7-830A-0FE29659F541}"/>
              </a:ext>
            </a:extLst>
          </p:cNvPr>
          <p:cNvPicPr>
            <a:picLocks noChangeAspect="1"/>
          </p:cNvPicPr>
          <p:nvPr/>
        </p:nvPicPr>
        <p:blipFill rotWithShape="1">
          <a:blip r:embed="rId3"/>
          <a:srcRect b="2568"/>
          <a:stretch/>
        </p:blipFill>
        <p:spPr>
          <a:xfrm>
            <a:off x="8142316" y="0"/>
            <a:ext cx="4049684" cy="6858000"/>
          </a:xfrm>
          <a:prstGeom prst="rect">
            <a:avLst/>
          </a:prstGeom>
        </p:spPr>
      </p:pic>
      <p:sp>
        <p:nvSpPr>
          <p:cNvPr id="7" name="Rectangle 6">
            <a:extLst>
              <a:ext uri="{FF2B5EF4-FFF2-40B4-BE49-F238E27FC236}">
                <a16:creationId xmlns:a16="http://schemas.microsoft.com/office/drawing/2014/main" id="{521E6243-3F61-41DD-929F-C71F52152338}"/>
              </a:ext>
            </a:extLst>
          </p:cNvPr>
          <p:cNvSpPr/>
          <p:nvPr/>
        </p:nvSpPr>
        <p:spPr>
          <a:xfrm>
            <a:off x="628650" y="6179222"/>
            <a:ext cx="6096000" cy="307777"/>
          </a:xfrm>
          <a:prstGeom prst="rect">
            <a:avLst/>
          </a:prstGeom>
        </p:spPr>
        <p:txBody>
          <a:bodyPr>
            <a:spAutoFit/>
          </a:bodyPr>
          <a:lstStyle/>
          <a:p>
            <a:r>
              <a:rPr lang="en-US" sz="1400"/>
              <a:t>California Water Indicators Portal </a:t>
            </a:r>
            <a:r>
              <a:rPr lang="en-US" sz="1400">
                <a:hlinkClick r:id="rId4">
                  <a:extLst>
                    <a:ext uri="{A12FA001-AC4F-418D-AE19-62706E023703}">
                      <ahyp:hlinkClr xmlns:ahyp="http://schemas.microsoft.com/office/drawing/2018/hyperlinkcolor" val="tx"/>
                    </a:ext>
                  </a:extLst>
                </a:hlinkClick>
              </a:rPr>
              <a:t>https://indicators.ucdavis.edu/cwip/</a:t>
            </a:r>
            <a:endParaRPr lang="en-US" sz="1400"/>
          </a:p>
        </p:txBody>
      </p:sp>
    </p:spTree>
    <p:extLst>
      <p:ext uri="{BB962C8B-B14F-4D97-AF65-F5344CB8AC3E}">
        <p14:creationId xmlns:p14="http://schemas.microsoft.com/office/powerpoint/2010/main" val="2149990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07E2-9494-4C2D-81A6-6A89A4A3CE6D}"/>
              </a:ext>
            </a:extLst>
          </p:cNvPr>
          <p:cNvSpPr>
            <a:spLocks noGrp="1"/>
          </p:cNvSpPr>
          <p:nvPr>
            <p:ph type="title"/>
          </p:nvPr>
        </p:nvSpPr>
        <p:spPr>
          <a:xfrm>
            <a:off x="776728" y="126991"/>
            <a:ext cx="10515600" cy="1106830"/>
          </a:xfrm>
        </p:spPr>
        <p:txBody>
          <a:bodyPr>
            <a:noAutofit/>
          </a:bodyPr>
          <a:lstStyle/>
          <a:p>
            <a:pPr algn="ctr">
              <a:lnSpc>
                <a:spcPct val="120000"/>
              </a:lnSpc>
            </a:pPr>
            <a:r>
              <a:rPr lang="en-US" sz="3200">
                <a:latin typeface="Arial" panose="020B0604020202020204" pitchFamily="34" charset="0"/>
                <a:cs typeface="Arial" panose="020B0604020202020204" pitchFamily="34" charset="0"/>
              </a:rPr>
              <a:t>Water Quality Management (</a:t>
            </a:r>
            <a:r>
              <a:rPr lang="en-US" sz="3200">
                <a:solidFill>
                  <a:srgbClr val="FF0000"/>
                </a:solidFill>
                <a:latin typeface="Arial" panose="020B0604020202020204" pitchFamily="34" charset="0"/>
                <a:cs typeface="Arial" panose="020B0604020202020204" pitchFamily="34" charset="0"/>
              </a:rPr>
              <a:t>proposed) methodology</a:t>
            </a:r>
          </a:p>
        </p:txBody>
      </p:sp>
      <mc:AlternateContent xmlns:mc="http://schemas.openxmlformats.org/markup-compatibility/2006">
        <mc:Choice xmlns:a14="http://schemas.microsoft.com/office/drawing/2010/main" Requires="a14">
          <p:sp>
            <p:nvSpPr>
              <p:cNvPr id="24" name="Content Placeholder 2">
                <a:extLst>
                  <a:ext uri="{FF2B5EF4-FFF2-40B4-BE49-F238E27FC236}">
                    <a16:creationId xmlns:a16="http://schemas.microsoft.com/office/drawing/2014/main" id="{29FAC140-E75D-4DBD-8916-245E8C296A26}"/>
                  </a:ext>
                </a:extLst>
              </p:cNvPr>
              <p:cNvSpPr txBox="1">
                <a:spLocks/>
              </p:cNvSpPr>
              <p:nvPr/>
            </p:nvSpPr>
            <p:spPr>
              <a:xfrm>
                <a:off x="913774" y="1398050"/>
                <a:ext cx="10515600" cy="5327428"/>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2400" dirty="0"/>
                  <a:t>Step 1: develop 0 – 1 score for each of the criteria</a:t>
                </a:r>
              </a:p>
              <a:p>
                <a:pPr lvl="1"/>
                <a:r>
                  <a:rPr lang="en-US" sz="2200" b="1" dirty="0"/>
                  <a:t>(WQ) Water Quality Monitoring Locations </a:t>
                </a:r>
              </a:p>
              <a:p>
                <a:pPr lvl="2"/>
                <a:r>
                  <a:rPr lang="en-US" sz="2000" dirty="0">
                    <a:solidFill>
                      <a:srgbClr val="FF0000"/>
                    </a:solidFill>
                  </a:rPr>
                  <a:t>Separate WQ categories?</a:t>
                </a:r>
              </a:p>
              <a:p>
                <a:pPr lvl="2"/>
                <a:r>
                  <a:rPr lang="en-US" sz="2000" dirty="0">
                    <a:solidFill>
                      <a:srgbClr val="FF0000"/>
                    </a:solidFill>
                  </a:rPr>
                  <a:t>What if most of, say, temperature points are deleted in gap analysis? </a:t>
                </a:r>
              </a:p>
              <a:p>
                <a:pPr lvl="1"/>
                <a:r>
                  <a:rPr lang="en-US" sz="2200" b="1" dirty="0"/>
                  <a:t>(IW) 303d Listed Impaired Waters</a:t>
                </a:r>
              </a:p>
              <a:p>
                <a:pPr lvl="1"/>
                <a:r>
                  <a:rPr lang="en-US" sz="2200" b="1" dirty="0"/>
                  <a:t>(HS) Hot spots </a:t>
                </a:r>
                <a:r>
                  <a:rPr lang="en-US" sz="2200" dirty="0">
                    <a:solidFill>
                      <a:srgbClr val="FF0000"/>
                    </a:solidFill>
                  </a:rPr>
                  <a:t>we need a water quality expert for this.</a:t>
                </a:r>
                <a:endParaRPr lang="en-US" sz="2200" dirty="0"/>
              </a:p>
              <a:p>
                <a:pPr lvl="1"/>
                <a:endParaRPr lang="en-US" sz="2200" dirty="0"/>
              </a:p>
              <a:p>
                <a:r>
                  <a:rPr lang="en-US" sz="2400" dirty="0"/>
                  <a:t>Step 2: develop composite water quality score (0-1)</a:t>
                </a:r>
              </a:p>
              <a:p>
                <a:pPr marL="457200" lvl="1" indent="0">
                  <a:buNone/>
                </a:pPr>
                <a14:m>
                  <m:oMath xmlns:m="http://schemas.openxmlformats.org/officeDocument/2006/math">
                    <m:r>
                      <a:rPr lang="en-US" sz="2400" b="0" i="1" dirty="0" smtClean="0">
                        <a:latin typeface="Cambria Math" panose="02040503050406030204" pitchFamily="18" charset="0"/>
                      </a:rPr>
                      <m:t>𝑊𝑄</m:t>
                    </m:r>
                    <m:r>
                      <a:rPr lang="en-US" sz="2400" i="1" dirty="0">
                        <a:latin typeface="Cambria Math" panose="02040503050406030204" pitchFamily="18" charset="0"/>
                      </a:rPr>
                      <m:t>∗</m:t>
                    </m:r>
                    <m:r>
                      <a:rPr lang="en-US" sz="2400" i="1" dirty="0">
                        <a:latin typeface="Cambria Math" panose="02040503050406030204" pitchFamily="18" charset="0"/>
                      </a:rPr>
                      <m:t>𝑤</m:t>
                    </m:r>
                    <m:r>
                      <a:rPr lang="en-US" sz="2400" i="1" dirty="0">
                        <a:latin typeface="Cambria Math" panose="02040503050406030204" pitchFamily="18" charset="0"/>
                      </a:rPr>
                      <m:t>1+</m:t>
                    </m:r>
                    <m:r>
                      <a:rPr lang="en-US" sz="2400" b="0" i="1" dirty="0" smtClean="0">
                        <a:latin typeface="Cambria Math" panose="02040503050406030204" pitchFamily="18" charset="0"/>
                      </a:rPr>
                      <m:t>𝐼𝑊</m:t>
                    </m:r>
                    <m:r>
                      <a:rPr lang="en-US" sz="2400" i="1" dirty="0">
                        <a:latin typeface="Cambria Math" panose="02040503050406030204" pitchFamily="18" charset="0"/>
                      </a:rPr>
                      <m:t>∗</m:t>
                    </m:r>
                    <m:r>
                      <a:rPr lang="en-US" sz="2400" i="1" dirty="0">
                        <a:latin typeface="Cambria Math" panose="02040503050406030204" pitchFamily="18" charset="0"/>
                      </a:rPr>
                      <m:t>𝑤</m:t>
                    </m:r>
                    <m:r>
                      <a:rPr lang="en-US" sz="2400" i="1" dirty="0">
                        <a:latin typeface="Cambria Math" panose="02040503050406030204" pitchFamily="18" charset="0"/>
                      </a:rPr>
                      <m:t>2 =  </m:t>
                    </m:r>
                  </m:oMath>
                </a14:m>
                <a:r>
                  <a:rPr lang="en-US" sz="2400" dirty="0"/>
                  <a:t>[0 to 1]</a:t>
                </a:r>
              </a:p>
              <a:p>
                <a:pPr marL="457200" lvl="1" indent="0">
                  <a:buNone/>
                </a:pPr>
                <a:r>
                  <a:rPr lang="en-US" sz="2000" dirty="0">
                    <a:solidFill>
                      <a:srgbClr val="FF0000"/>
                    </a:solidFill>
                  </a:rPr>
                  <a:t>How</a:t>
                </a:r>
                <a:r>
                  <a:rPr lang="en-US" sz="2000" dirty="0"/>
                  <a:t> </a:t>
                </a:r>
                <a:r>
                  <a:rPr lang="en-US" sz="2000" dirty="0">
                    <a:solidFill>
                      <a:srgbClr val="FF0000"/>
                    </a:solidFill>
                  </a:rPr>
                  <a:t>to combine point location (high resolution) data with HUC12 or stream reach (lower resolution) data without inadvertently penalized the higher resolution dataset because it “</a:t>
                </a:r>
                <a:r>
                  <a:rPr lang="en-US" sz="2000" i="1" dirty="0">
                    <a:solidFill>
                      <a:srgbClr val="FF0000"/>
                    </a:solidFill>
                  </a:rPr>
                  <a:t>doesn’t cover as much of the watershed”</a:t>
                </a:r>
              </a:p>
            </p:txBody>
          </p:sp>
        </mc:Choice>
        <mc:Fallback>
          <p:sp>
            <p:nvSpPr>
              <p:cNvPr id="24" name="Content Placeholder 2">
                <a:extLst>
                  <a:ext uri="{FF2B5EF4-FFF2-40B4-BE49-F238E27FC236}">
                    <a16:creationId xmlns:a16="http://schemas.microsoft.com/office/drawing/2014/main" id="{29FAC140-E75D-4DBD-8916-245E8C296A26}"/>
                  </a:ext>
                </a:extLst>
              </p:cNvPr>
              <p:cNvSpPr txBox="1">
                <a:spLocks noRot="1" noChangeAspect="1" noMove="1" noResize="1" noEditPoints="1" noAdjustHandles="1" noChangeArrowheads="1" noChangeShapeType="1" noTextEdit="1"/>
              </p:cNvSpPr>
              <p:nvPr/>
            </p:nvSpPr>
            <p:spPr>
              <a:xfrm>
                <a:off x="913774" y="1398050"/>
                <a:ext cx="10515600" cy="5327428"/>
              </a:xfrm>
              <a:prstGeom prst="rect">
                <a:avLst/>
              </a:prstGeom>
              <a:blipFill>
                <a:blip r:embed="rId3"/>
                <a:stretch>
                  <a:fillRect l="-812" t="-572"/>
                </a:stretch>
              </a:blipFill>
            </p:spPr>
            <p:txBody>
              <a:bodyPr/>
              <a:lstStyle/>
              <a:p>
                <a:r>
                  <a:rPr lang="en-US">
                    <a:noFill/>
                  </a:rPr>
                  <a:t> </a:t>
                </a:r>
              </a:p>
            </p:txBody>
          </p:sp>
        </mc:Fallback>
      </mc:AlternateContent>
    </p:spTree>
    <p:extLst>
      <p:ext uri="{BB962C8B-B14F-4D97-AF65-F5344CB8AC3E}">
        <p14:creationId xmlns:p14="http://schemas.microsoft.com/office/powerpoint/2010/main" val="33028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07E2-9494-4C2D-81A6-6A89A4A3CE6D}"/>
              </a:ext>
            </a:extLst>
          </p:cNvPr>
          <p:cNvSpPr>
            <a:spLocks noGrp="1"/>
          </p:cNvSpPr>
          <p:nvPr>
            <p:ph type="title"/>
          </p:nvPr>
        </p:nvSpPr>
        <p:spPr>
          <a:xfrm>
            <a:off x="837887" y="245736"/>
            <a:ext cx="10515600" cy="734961"/>
          </a:xfrm>
        </p:spPr>
        <p:txBody>
          <a:bodyPr>
            <a:normAutofit/>
          </a:bodyPr>
          <a:lstStyle/>
          <a:p>
            <a:pPr algn="ctr"/>
            <a:r>
              <a:rPr lang="en-US">
                <a:latin typeface="Arial" panose="020B0604020202020204" pitchFamily="34" charset="0"/>
                <a:cs typeface="Arial" panose="020B0604020202020204" pitchFamily="34" charset="0"/>
              </a:rPr>
              <a:t>Water Supply Management </a:t>
            </a:r>
            <a:r>
              <a:rPr lang="en-US">
                <a:solidFill>
                  <a:srgbClr val="FF0000"/>
                </a:solidFill>
                <a:latin typeface="Arial" panose="020B0604020202020204" pitchFamily="34" charset="0"/>
                <a:cs typeface="Arial" panose="020B0604020202020204" pitchFamily="34" charset="0"/>
              </a:rPr>
              <a:t>Criteria</a:t>
            </a:r>
          </a:p>
        </p:txBody>
      </p:sp>
      <p:sp>
        <p:nvSpPr>
          <p:cNvPr id="24" name="Content Placeholder 2">
            <a:extLst>
              <a:ext uri="{FF2B5EF4-FFF2-40B4-BE49-F238E27FC236}">
                <a16:creationId xmlns:a16="http://schemas.microsoft.com/office/drawing/2014/main" id="{29FAC140-E75D-4DBD-8916-245E8C296A26}"/>
              </a:ext>
            </a:extLst>
          </p:cNvPr>
          <p:cNvSpPr txBox="1">
            <a:spLocks/>
          </p:cNvSpPr>
          <p:nvPr/>
        </p:nvSpPr>
        <p:spPr>
          <a:xfrm>
            <a:off x="466726" y="1139563"/>
            <a:ext cx="6324599" cy="4523569"/>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2400"/>
              <a:t>Preliminary Recommended Selection</a:t>
            </a:r>
          </a:p>
          <a:p>
            <a:pPr lvl="1"/>
            <a:r>
              <a:rPr lang="en-US" sz="2200" b="1"/>
              <a:t>Surface Water Diversions </a:t>
            </a:r>
            <a:r>
              <a:rPr lang="en-US" sz="2200" i="1">
                <a:solidFill>
                  <a:srgbClr val="0070C0"/>
                </a:solidFill>
              </a:rPr>
              <a:t>point location resolution -&gt; density of points OR total volume per area  </a:t>
            </a:r>
          </a:p>
          <a:p>
            <a:pPr lvl="1"/>
            <a:r>
              <a:rPr lang="en-US" sz="2000" b="1"/>
              <a:t>Cannabis</a:t>
            </a:r>
            <a:r>
              <a:rPr lang="en-US" sz="2000"/>
              <a:t> </a:t>
            </a:r>
            <a:r>
              <a:rPr lang="en-US" sz="2200">
                <a:solidFill>
                  <a:srgbClr val="FF0000"/>
                </a:solidFill>
              </a:rPr>
              <a:t>cannabis tool gage gap (where does the tool not perform well – scored 0-1)</a:t>
            </a:r>
          </a:p>
          <a:p>
            <a:pPr lvl="1"/>
            <a:r>
              <a:rPr lang="en-US" sz="2200" b="1"/>
              <a:t>Fully Appropriated and Adjudicated Streams/Basins </a:t>
            </a:r>
            <a:r>
              <a:rPr lang="en-US" sz="2200" i="1">
                <a:solidFill>
                  <a:srgbClr val="0070C0"/>
                </a:solidFill>
              </a:rPr>
              <a:t>stream segment or basin resolution</a:t>
            </a:r>
            <a:endParaRPr lang="en-US" sz="2200" b="1"/>
          </a:p>
          <a:p>
            <a:pPr lvl="2"/>
            <a:r>
              <a:rPr lang="en-US" sz="2000"/>
              <a:t>Include in FloodMAR?</a:t>
            </a:r>
          </a:p>
          <a:p>
            <a:pPr lvl="2"/>
            <a:r>
              <a:rPr lang="en-US" sz="2000"/>
              <a:t>Bimodel: rank 0 or 1</a:t>
            </a:r>
          </a:p>
          <a:p>
            <a:pPr lvl="1"/>
            <a:r>
              <a:rPr lang="en-US" sz="2200" b="1"/>
              <a:t>Flood Managed Aquifer Recharge (FloodMAR) Suitability </a:t>
            </a:r>
            <a:r>
              <a:rPr lang="en-US" sz="2200" i="1">
                <a:solidFill>
                  <a:srgbClr val="0070C0"/>
                </a:solidFill>
              </a:rPr>
              <a:t>resolution unclear -&gt; UCs upstream of most suitable location</a:t>
            </a:r>
            <a:endParaRPr lang="en-US" sz="2200" b="1"/>
          </a:p>
          <a:p>
            <a:pPr lvl="1"/>
            <a:endParaRPr lang="en-US" sz="2200"/>
          </a:p>
          <a:p>
            <a:pPr lvl="1"/>
            <a:endParaRPr lang="en-US" sz="2200"/>
          </a:p>
        </p:txBody>
      </p:sp>
      <p:pic>
        <p:nvPicPr>
          <p:cNvPr id="2050" name="Picture 2">
            <a:extLst>
              <a:ext uri="{FF2B5EF4-FFF2-40B4-BE49-F238E27FC236}">
                <a16:creationId xmlns:a16="http://schemas.microsoft.com/office/drawing/2014/main" id="{65032995-44D9-4CA2-A9A0-659040D9C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9850" y="980697"/>
            <a:ext cx="2948551" cy="3620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A3D4E12-692D-4899-BF44-41A0C968BEE2}"/>
              </a:ext>
            </a:extLst>
          </p:cNvPr>
          <p:cNvPicPr>
            <a:picLocks noChangeAspect="1"/>
          </p:cNvPicPr>
          <p:nvPr/>
        </p:nvPicPr>
        <p:blipFill>
          <a:blip r:embed="rId4"/>
          <a:stretch>
            <a:fillRect/>
          </a:stretch>
        </p:blipFill>
        <p:spPr>
          <a:xfrm>
            <a:off x="8409850" y="1824513"/>
            <a:ext cx="3003025" cy="3909537"/>
          </a:xfrm>
          <a:prstGeom prst="rect">
            <a:avLst/>
          </a:prstGeom>
        </p:spPr>
      </p:pic>
      <p:pic>
        <p:nvPicPr>
          <p:cNvPr id="2053" name="Picture 5">
            <a:extLst>
              <a:ext uri="{FF2B5EF4-FFF2-40B4-BE49-F238E27FC236}">
                <a16:creationId xmlns:a16="http://schemas.microsoft.com/office/drawing/2014/main" id="{8ADCE0CE-7BF4-405F-8A92-5314FD5594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8440" y="3333566"/>
            <a:ext cx="2897640" cy="32786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185265-8138-4B4A-A96A-90533380BED2}"/>
              </a:ext>
            </a:extLst>
          </p:cNvPr>
          <p:cNvPicPr>
            <a:picLocks noChangeAspect="1"/>
          </p:cNvPicPr>
          <p:nvPr/>
        </p:nvPicPr>
        <p:blipFill rotWithShape="1">
          <a:blip r:embed="rId6"/>
          <a:srcRect l="1799" r="2915"/>
          <a:stretch/>
        </p:blipFill>
        <p:spPr>
          <a:xfrm>
            <a:off x="6915149" y="3333566"/>
            <a:ext cx="2771775" cy="3278698"/>
          </a:xfrm>
          <a:prstGeom prst="rect">
            <a:avLst/>
          </a:prstGeom>
        </p:spPr>
      </p:pic>
      <p:sp>
        <p:nvSpPr>
          <p:cNvPr id="5" name="Rectangle 4">
            <a:extLst>
              <a:ext uri="{FF2B5EF4-FFF2-40B4-BE49-F238E27FC236}">
                <a16:creationId xmlns:a16="http://schemas.microsoft.com/office/drawing/2014/main" id="{D9B7DD92-9914-468D-A31C-EF819F82517B}"/>
              </a:ext>
            </a:extLst>
          </p:cNvPr>
          <p:cNvSpPr/>
          <p:nvPr/>
        </p:nvSpPr>
        <p:spPr>
          <a:xfrm>
            <a:off x="566277" y="6335265"/>
            <a:ext cx="1811843" cy="276999"/>
          </a:xfrm>
          <a:prstGeom prst="rect">
            <a:avLst/>
          </a:prstGeom>
        </p:spPr>
        <p:txBody>
          <a:bodyPr wrap="none">
            <a:spAutoFit/>
          </a:bodyPr>
          <a:lstStyle/>
          <a:p>
            <a:r>
              <a:rPr lang="en-US" sz="1200" i="1"/>
              <a:t>SWRCB and DWR datasets</a:t>
            </a:r>
          </a:p>
        </p:txBody>
      </p:sp>
    </p:spTree>
    <p:extLst>
      <p:ext uri="{BB962C8B-B14F-4D97-AF65-F5344CB8AC3E}">
        <p14:creationId xmlns:p14="http://schemas.microsoft.com/office/powerpoint/2010/main" val="223373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33" y="321006"/>
            <a:ext cx="12005533" cy="782472"/>
          </a:xfrm>
        </p:spPr>
        <p:txBody>
          <a:bodyPr>
            <a:normAutofit/>
          </a:bodyPr>
          <a:lstStyle/>
          <a:p>
            <a:r>
              <a:rPr lang="en-US" b="1" dirty="0"/>
              <a:t>Project Overview: Prioritization Criteria and Ranking</a:t>
            </a:r>
            <a:endParaRPr lang="en-US" dirty="0"/>
          </a:p>
        </p:txBody>
      </p:sp>
      <p:sp>
        <p:nvSpPr>
          <p:cNvPr id="16" name="TextBox 15">
            <a:extLst>
              <a:ext uri="{FF2B5EF4-FFF2-40B4-BE49-F238E27FC236}">
                <a16:creationId xmlns:a16="http://schemas.microsoft.com/office/drawing/2014/main" id="{8B834DA8-AB3D-403E-9271-471C94AFB31C}"/>
              </a:ext>
            </a:extLst>
          </p:cNvPr>
          <p:cNvSpPr txBox="1"/>
          <p:nvPr/>
        </p:nvSpPr>
        <p:spPr>
          <a:xfrm>
            <a:off x="257388" y="4802210"/>
            <a:ext cx="3283456" cy="1631216"/>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spcAft>
                <a:spcPts val="600"/>
              </a:spcAft>
            </a:pPr>
            <a:r>
              <a:rPr lang="en-US" sz="2400" u="sng">
                <a:solidFill>
                  <a:srgbClr val="FFFF00"/>
                </a:solidFill>
              </a:rPr>
              <a:t>2. Prioritization Criteria</a:t>
            </a:r>
            <a:r>
              <a:rPr lang="en-US" sz="2400">
                <a:solidFill>
                  <a:srgbClr val="FFFF00"/>
                </a:solidFill>
              </a:rPr>
              <a:t> </a:t>
            </a:r>
          </a:p>
          <a:p>
            <a:pPr algn="ctr">
              <a:spcAft>
                <a:spcPts val="600"/>
              </a:spcAft>
            </a:pPr>
            <a:r>
              <a:rPr lang="en-US"/>
              <a:t>Data to be input into a ranking</a:t>
            </a:r>
          </a:p>
          <a:p>
            <a:pPr algn="ctr"/>
            <a:r>
              <a:rPr lang="en-US" sz="2400" i="1"/>
              <a:t>MANAGEMENT OBJECTIVES</a:t>
            </a:r>
          </a:p>
        </p:txBody>
      </p:sp>
      <p:cxnSp>
        <p:nvCxnSpPr>
          <p:cNvPr id="7" name="Elbow Connector 16">
            <a:extLst>
              <a:ext uri="{FF2B5EF4-FFF2-40B4-BE49-F238E27FC236}">
                <a16:creationId xmlns:a16="http://schemas.microsoft.com/office/drawing/2014/main" id="{8F377CEE-A14F-40CC-B4D8-95E1B9E95408}"/>
              </a:ext>
            </a:extLst>
          </p:cNvPr>
          <p:cNvCxnSpPr>
            <a:cxnSpLocks/>
          </p:cNvCxnSpPr>
          <p:nvPr/>
        </p:nvCxnSpPr>
        <p:spPr>
          <a:xfrm flipV="1">
            <a:off x="3514125" y="4667610"/>
            <a:ext cx="1116516" cy="835378"/>
          </a:xfrm>
          <a:prstGeom prst="bentConnector3">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42E1F3-DB0C-43AF-92FC-897522A7D40C}"/>
              </a:ext>
            </a:extLst>
          </p:cNvPr>
          <p:cNvSpPr txBox="1"/>
          <p:nvPr/>
        </p:nvSpPr>
        <p:spPr>
          <a:xfrm>
            <a:off x="4684160" y="2241481"/>
            <a:ext cx="3618592" cy="3293209"/>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2400" u="sng">
                <a:solidFill>
                  <a:srgbClr val="FFFF00"/>
                </a:solidFill>
              </a:rPr>
              <a:t>3. Prioritization Ranking </a:t>
            </a:r>
          </a:p>
          <a:p>
            <a:pPr algn="ctr"/>
            <a:endParaRPr lang="en-US" sz="2000"/>
          </a:p>
          <a:p>
            <a:pPr marL="0" lvl="1"/>
            <a:r>
              <a:rPr lang="en-US" sz="2000"/>
              <a:t>Beneficial Use Criteria</a:t>
            </a:r>
          </a:p>
          <a:p>
            <a:pPr marL="0" lvl="1"/>
            <a:r>
              <a:rPr lang="en-US" sz="2000"/>
              <a:t>Multiple Benefits</a:t>
            </a:r>
          </a:p>
          <a:p>
            <a:pPr marL="0" lvl="1"/>
            <a:r>
              <a:rPr lang="en-US" sz="2000"/>
              <a:t>Conflicts in water management</a:t>
            </a:r>
          </a:p>
          <a:p>
            <a:pPr marL="0" lvl="1"/>
            <a:r>
              <a:rPr lang="en-US" sz="2000" b="1">
                <a:solidFill>
                  <a:srgbClr val="C00000"/>
                </a:solidFill>
              </a:rPr>
              <a:t>Reference Gages</a:t>
            </a:r>
          </a:p>
          <a:p>
            <a:pPr algn="ctr"/>
            <a:endParaRPr lang="en-US"/>
          </a:p>
          <a:p>
            <a:pPr algn="ctr"/>
            <a:r>
              <a:rPr lang="en-US" sz="2400" i="1"/>
              <a:t>Target locations for new gages</a:t>
            </a:r>
            <a:endParaRPr lang="en-US"/>
          </a:p>
          <a:p>
            <a:pPr algn="ctr"/>
            <a:endParaRPr lang="en-US"/>
          </a:p>
        </p:txBody>
      </p:sp>
      <p:sp>
        <p:nvSpPr>
          <p:cNvPr id="10" name="Rectangle 9">
            <a:extLst>
              <a:ext uri="{FF2B5EF4-FFF2-40B4-BE49-F238E27FC236}">
                <a16:creationId xmlns:a16="http://schemas.microsoft.com/office/drawing/2014/main" id="{44668E33-7FD3-4563-B3D8-268D5B344545}"/>
              </a:ext>
            </a:extLst>
          </p:cNvPr>
          <p:cNvSpPr/>
          <p:nvPr/>
        </p:nvSpPr>
        <p:spPr>
          <a:xfrm>
            <a:off x="575462" y="1983348"/>
            <a:ext cx="3283456" cy="1938992"/>
          </a:xfrm>
          <a:prstGeom prst="rect">
            <a:avLst/>
          </a:prstGeom>
        </p:spPr>
        <p:txBody>
          <a:bodyPr wrap="square">
            <a:spAutoFit/>
          </a:bodyPr>
          <a:lstStyle/>
          <a:p>
            <a:pPr marL="0" lvl="1"/>
            <a:r>
              <a:rPr lang="en-US" sz="2400" b="1">
                <a:solidFill>
                  <a:srgbClr val="FF0000"/>
                </a:solidFill>
              </a:rPr>
              <a:t>Beneficial Use Criteria</a:t>
            </a:r>
          </a:p>
          <a:p>
            <a:pPr marL="342900" lvl="1" indent="-342900">
              <a:buFont typeface="Arial" panose="020B0604020202020204" pitchFamily="34" charset="0"/>
              <a:buChar char="•"/>
            </a:pPr>
            <a:r>
              <a:rPr lang="en-US" sz="2400">
                <a:solidFill>
                  <a:srgbClr val="FF0000"/>
                </a:solidFill>
              </a:rPr>
              <a:t>Ecosystem</a:t>
            </a:r>
          </a:p>
          <a:p>
            <a:pPr marL="342900" lvl="1" indent="-342900">
              <a:buFont typeface="Arial" panose="020B0604020202020204" pitchFamily="34" charset="0"/>
              <a:buChar char="•"/>
            </a:pPr>
            <a:r>
              <a:rPr lang="en-US" sz="2400">
                <a:solidFill>
                  <a:srgbClr val="FF0000"/>
                </a:solidFill>
              </a:rPr>
              <a:t>Water Supply</a:t>
            </a:r>
          </a:p>
          <a:p>
            <a:pPr marL="342900" lvl="1" indent="-342900">
              <a:buFont typeface="Arial" panose="020B0604020202020204" pitchFamily="34" charset="0"/>
              <a:buChar char="•"/>
            </a:pPr>
            <a:r>
              <a:rPr lang="en-US" sz="2400">
                <a:solidFill>
                  <a:srgbClr val="FF0000"/>
                </a:solidFill>
              </a:rPr>
              <a:t>Water Quality</a:t>
            </a:r>
          </a:p>
          <a:p>
            <a:pPr marL="342900" lvl="1" indent="-342900">
              <a:buFont typeface="Arial" panose="020B0604020202020204" pitchFamily="34" charset="0"/>
              <a:buChar char="•"/>
            </a:pPr>
            <a:r>
              <a:rPr lang="en-US" sz="2400">
                <a:solidFill>
                  <a:srgbClr val="FF0000"/>
                </a:solidFill>
              </a:rPr>
              <a:t>Flood Management</a:t>
            </a:r>
          </a:p>
        </p:txBody>
      </p:sp>
      <p:sp>
        <p:nvSpPr>
          <p:cNvPr id="11" name="Rectangle 10">
            <a:extLst>
              <a:ext uri="{FF2B5EF4-FFF2-40B4-BE49-F238E27FC236}">
                <a16:creationId xmlns:a16="http://schemas.microsoft.com/office/drawing/2014/main" id="{61D65803-A990-41C8-A963-090147945054}"/>
              </a:ext>
            </a:extLst>
          </p:cNvPr>
          <p:cNvSpPr/>
          <p:nvPr/>
        </p:nvSpPr>
        <p:spPr>
          <a:xfrm>
            <a:off x="8647867" y="1983348"/>
            <a:ext cx="3363691" cy="3816429"/>
          </a:xfrm>
          <a:prstGeom prst="rect">
            <a:avLst/>
          </a:prstGeom>
          <a:noFill/>
        </p:spPr>
        <p:txBody>
          <a:bodyPr wrap="square">
            <a:spAutoFit/>
          </a:bodyPr>
          <a:lstStyle/>
          <a:p>
            <a:pPr marL="0" lvl="1"/>
            <a:r>
              <a:rPr lang="en-US" sz="2400" b="1">
                <a:solidFill>
                  <a:schemeClr val="bg1">
                    <a:lumMod val="65000"/>
                  </a:schemeClr>
                </a:solidFill>
              </a:rPr>
              <a:t>Other Criteria in Bill Text</a:t>
            </a:r>
          </a:p>
          <a:p>
            <a:pPr marL="342900" lvl="1" indent="-342900">
              <a:buFont typeface="Arial" panose="020B0604020202020204" pitchFamily="34" charset="0"/>
              <a:buChar char="•"/>
            </a:pPr>
            <a:r>
              <a:rPr lang="en-US">
                <a:solidFill>
                  <a:schemeClr val="bg1">
                    <a:lumMod val="65000"/>
                  </a:schemeClr>
                </a:solidFill>
              </a:rPr>
              <a:t>Modernizing, Reactivating, Deploying</a:t>
            </a:r>
          </a:p>
          <a:p>
            <a:pPr marL="342900" lvl="1" indent="-342900">
              <a:buFont typeface="Arial" panose="020B0604020202020204" pitchFamily="34" charset="0"/>
              <a:buChar char="•"/>
            </a:pPr>
            <a:r>
              <a:rPr lang="en-US">
                <a:solidFill>
                  <a:schemeClr val="bg1">
                    <a:lumMod val="65000"/>
                  </a:schemeClr>
                </a:solidFill>
              </a:rPr>
              <a:t>Cost-share</a:t>
            </a:r>
          </a:p>
          <a:p>
            <a:pPr marL="342900" lvl="1" indent="-342900">
              <a:buFont typeface="Arial" panose="020B0604020202020204" pitchFamily="34" charset="0"/>
              <a:buChar char="•"/>
            </a:pPr>
            <a:r>
              <a:rPr lang="en-US">
                <a:solidFill>
                  <a:schemeClr val="bg1">
                    <a:lumMod val="65000"/>
                  </a:schemeClr>
                </a:solidFill>
              </a:rPr>
              <a:t>Integration in network</a:t>
            </a:r>
          </a:p>
          <a:p>
            <a:pPr marL="342900" lvl="1" indent="-342900">
              <a:buFont typeface="Arial" panose="020B0604020202020204" pitchFamily="34" charset="0"/>
              <a:buChar char="•"/>
            </a:pPr>
            <a:r>
              <a:rPr lang="en-US">
                <a:solidFill>
                  <a:schemeClr val="bg1">
                    <a:lumMod val="65000"/>
                  </a:schemeClr>
                </a:solidFill>
              </a:rPr>
              <a:t>AB 1755 and accessible “promptly”</a:t>
            </a:r>
          </a:p>
          <a:p>
            <a:pPr marL="342900" lvl="1" indent="-342900">
              <a:buFont typeface="Arial" panose="020B0604020202020204" pitchFamily="34" charset="0"/>
              <a:buChar char="•"/>
            </a:pPr>
            <a:r>
              <a:rPr lang="en-US">
                <a:solidFill>
                  <a:schemeClr val="bg1">
                    <a:lumMod val="65000"/>
                  </a:schemeClr>
                </a:solidFill>
              </a:rPr>
              <a:t>Historic data record</a:t>
            </a:r>
          </a:p>
          <a:p>
            <a:pPr marL="342900" lvl="1" indent="-342900">
              <a:buFont typeface="Arial" panose="020B0604020202020204" pitchFamily="34" charset="0"/>
              <a:buChar char="•"/>
            </a:pPr>
            <a:r>
              <a:rPr lang="en-US">
                <a:solidFill>
                  <a:srgbClr val="FF0000"/>
                </a:solidFill>
              </a:rPr>
              <a:t>Temperature</a:t>
            </a:r>
          </a:p>
          <a:p>
            <a:pPr marL="342900" lvl="1" indent="-342900">
              <a:buFont typeface="Arial" panose="020B0604020202020204" pitchFamily="34" charset="0"/>
              <a:buChar char="•"/>
            </a:pPr>
            <a:r>
              <a:rPr lang="en-US">
                <a:solidFill>
                  <a:srgbClr val="FF0000"/>
                </a:solidFill>
              </a:rPr>
              <a:t>Cannabis</a:t>
            </a:r>
          </a:p>
          <a:p>
            <a:pPr marL="342900" lvl="1" indent="-342900">
              <a:buFont typeface="Arial" panose="020B0604020202020204" pitchFamily="34" charset="0"/>
              <a:buChar char="•"/>
            </a:pPr>
            <a:r>
              <a:rPr lang="en-US">
                <a:solidFill>
                  <a:srgbClr val="FF0000"/>
                </a:solidFill>
              </a:rPr>
              <a:t>Groundwater management</a:t>
            </a:r>
          </a:p>
          <a:p>
            <a:pPr marL="342900" lvl="1" indent="-342900">
              <a:buFont typeface="Arial" panose="020B0604020202020204" pitchFamily="34" charset="0"/>
              <a:buChar char="•"/>
            </a:pPr>
            <a:r>
              <a:rPr lang="en-US">
                <a:solidFill>
                  <a:schemeClr val="bg1">
                    <a:lumMod val="65000"/>
                  </a:schemeClr>
                </a:solidFill>
              </a:rPr>
              <a:t>Who is funding the gage?</a:t>
            </a:r>
          </a:p>
          <a:p>
            <a:pPr marL="342900" lvl="1" indent="-342900">
              <a:buFont typeface="Arial" panose="020B0604020202020204" pitchFamily="34" charset="0"/>
              <a:buChar char="•"/>
            </a:pPr>
            <a:endParaRPr lang="en-US" sz="2000">
              <a:solidFill>
                <a:schemeClr val="bg2">
                  <a:lumMod val="50000"/>
                </a:schemeClr>
              </a:solidFill>
            </a:endParaRPr>
          </a:p>
        </p:txBody>
      </p:sp>
      <p:sp>
        <p:nvSpPr>
          <p:cNvPr id="3" name="Rectangle 2">
            <a:extLst>
              <a:ext uri="{FF2B5EF4-FFF2-40B4-BE49-F238E27FC236}">
                <a16:creationId xmlns:a16="http://schemas.microsoft.com/office/drawing/2014/main" id="{866C7E0D-B51F-4F9B-B130-03784CD90146}"/>
              </a:ext>
            </a:extLst>
          </p:cNvPr>
          <p:cNvSpPr/>
          <p:nvPr/>
        </p:nvSpPr>
        <p:spPr>
          <a:xfrm>
            <a:off x="4233712" y="5898716"/>
            <a:ext cx="6972170" cy="369332"/>
          </a:xfrm>
          <a:prstGeom prst="rect">
            <a:avLst/>
          </a:prstGeom>
        </p:spPr>
        <p:txBody>
          <a:bodyPr wrap="square">
            <a:spAutoFit/>
          </a:bodyPr>
          <a:lstStyle/>
          <a:p>
            <a:r>
              <a:rPr lang="en-US" b="1" i="1"/>
              <a:t>Bill Text  </a:t>
            </a:r>
            <a:r>
              <a:rPr lang="en-US" i="1"/>
              <a:t>“water management and conservation of freshwater species”</a:t>
            </a:r>
            <a:endParaRPr lang="en-US"/>
          </a:p>
        </p:txBody>
      </p:sp>
      <p:cxnSp>
        <p:nvCxnSpPr>
          <p:cNvPr id="5" name="Straight Arrow Connector 4">
            <a:extLst>
              <a:ext uri="{FF2B5EF4-FFF2-40B4-BE49-F238E27FC236}">
                <a16:creationId xmlns:a16="http://schemas.microsoft.com/office/drawing/2014/main" id="{6E547481-383A-4C61-AC36-04CCE5CC4295}"/>
              </a:ext>
            </a:extLst>
          </p:cNvPr>
          <p:cNvCxnSpPr>
            <a:cxnSpLocks/>
          </p:cNvCxnSpPr>
          <p:nvPr/>
        </p:nvCxnSpPr>
        <p:spPr>
          <a:xfrm flipH="1" flipV="1">
            <a:off x="2936404" y="2842354"/>
            <a:ext cx="1747756" cy="297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01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07E2-9494-4C2D-81A6-6A89A4A3CE6D}"/>
              </a:ext>
            </a:extLst>
          </p:cNvPr>
          <p:cNvSpPr>
            <a:spLocks noGrp="1"/>
          </p:cNvSpPr>
          <p:nvPr>
            <p:ph type="title"/>
          </p:nvPr>
        </p:nvSpPr>
        <p:spPr>
          <a:xfrm>
            <a:off x="776728" y="126991"/>
            <a:ext cx="10515600" cy="1106830"/>
          </a:xfrm>
        </p:spPr>
        <p:txBody>
          <a:bodyPr>
            <a:noAutofit/>
          </a:bodyPr>
          <a:lstStyle/>
          <a:p>
            <a:pPr algn="ctr">
              <a:lnSpc>
                <a:spcPct val="120000"/>
              </a:lnSpc>
            </a:pPr>
            <a:r>
              <a:rPr lang="en-US" sz="3200">
                <a:latin typeface="Arial" panose="020B0604020202020204" pitchFamily="34" charset="0"/>
                <a:cs typeface="Arial" panose="020B0604020202020204" pitchFamily="34" charset="0"/>
              </a:rPr>
              <a:t>Water Supply Management (</a:t>
            </a:r>
            <a:r>
              <a:rPr lang="en-US" sz="3200">
                <a:solidFill>
                  <a:srgbClr val="FF0000"/>
                </a:solidFill>
                <a:latin typeface="Arial" panose="020B0604020202020204" pitchFamily="34" charset="0"/>
                <a:cs typeface="Arial" panose="020B0604020202020204" pitchFamily="34" charset="0"/>
              </a:rPr>
              <a:t>proposed) methodology</a:t>
            </a:r>
          </a:p>
        </p:txBody>
      </p:sp>
      <mc:AlternateContent xmlns:mc="http://schemas.openxmlformats.org/markup-compatibility/2006">
        <mc:Choice xmlns:a14="http://schemas.microsoft.com/office/drawing/2010/main" Requires="a14">
          <p:sp>
            <p:nvSpPr>
              <p:cNvPr id="24" name="Content Placeholder 2">
                <a:extLst>
                  <a:ext uri="{FF2B5EF4-FFF2-40B4-BE49-F238E27FC236}">
                    <a16:creationId xmlns:a16="http://schemas.microsoft.com/office/drawing/2014/main" id="{29FAC140-E75D-4DBD-8916-245E8C296A26}"/>
                  </a:ext>
                </a:extLst>
              </p:cNvPr>
              <p:cNvSpPr txBox="1">
                <a:spLocks/>
              </p:cNvSpPr>
              <p:nvPr/>
            </p:nvSpPr>
            <p:spPr>
              <a:xfrm>
                <a:off x="913774" y="1398050"/>
                <a:ext cx="10097126" cy="5327428"/>
              </a:xfrm>
              <a:prstGeom prst="rect">
                <a:avLst/>
              </a:prstGeom>
            </p:spPr>
            <p:txBody>
              <a:bodyPr>
                <a:normAutofit fontScale="85000"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2400" dirty="0"/>
                  <a:t>Step 1: develop 0 – 1 score for each of the criteria</a:t>
                </a:r>
              </a:p>
              <a:p>
                <a:pPr lvl="1"/>
                <a:r>
                  <a:rPr lang="en-US" sz="2200" b="1" dirty="0"/>
                  <a:t>(SW) Surface Water Diversions</a:t>
                </a:r>
              </a:p>
              <a:p>
                <a:pPr lvl="1"/>
                <a:r>
                  <a:rPr lang="en-US" sz="2200" b="1" dirty="0"/>
                  <a:t>(C) Cannabis</a:t>
                </a:r>
                <a:r>
                  <a:rPr lang="en-US" sz="2400" i="1" dirty="0">
                    <a:solidFill>
                      <a:srgbClr val="FF0000"/>
                    </a:solidFill>
                  </a:rPr>
                  <a:t> </a:t>
                </a:r>
                <a:endParaRPr lang="en-US" sz="2200" b="1" dirty="0"/>
              </a:p>
              <a:p>
                <a:pPr lvl="1"/>
                <a:r>
                  <a:rPr lang="en-US" sz="2200" b="1" dirty="0"/>
                  <a:t>(FM) </a:t>
                </a:r>
                <a:r>
                  <a:rPr lang="en-US" sz="2200" b="1" dirty="0" err="1"/>
                  <a:t>FloodMAR</a:t>
                </a:r>
                <a:r>
                  <a:rPr lang="en-US" sz="2200" dirty="0"/>
                  <a:t> </a:t>
                </a:r>
                <a:r>
                  <a:rPr lang="en-US" sz="2200" i="1" dirty="0">
                    <a:solidFill>
                      <a:srgbClr val="FF0000"/>
                    </a:solidFill>
                  </a:rPr>
                  <a:t>best location for gage is upstream. How to handle in a stream segment model?</a:t>
                </a:r>
                <a:endParaRPr lang="en-US" sz="2200" dirty="0"/>
              </a:p>
              <a:p>
                <a:pPr lvl="1"/>
                <a:r>
                  <a:rPr lang="en-US" sz="2200" b="1" dirty="0"/>
                  <a:t>(FAA) Fully Appropriated &amp; Adjudicated</a:t>
                </a:r>
                <a:endParaRPr lang="en-US" sz="2200" dirty="0"/>
              </a:p>
              <a:p>
                <a:endParaRPr lang="en-US" sz="2400" dirty="0"/>
              </a:p>
              <a:p>
                <a:r>
                  <a:rPr lang="en-US" sz="2400" dirty="0"/>
                  <a:t>Step 2: develop composite water supply management score (0-1)</a:t>
                </a:r>
              </a:p>
              <a:p>
                <a:pPr marL="457200" lvl="1" indent="0">
                  <a:buNone/>
                </a:pPr>
                <a14:m>
                  <m:oMath xmlns:m="http://schemas.openxmlformats.org/officeDocument/2006/math">
                    <m:r>
                      <a:rPr lang="en-US" sz="2400" i="1" dirty="0">
                        <a:latin typeface="Cambria Math" panose="02040503050406030204" pitchFamily="18" charset="0"/>
                      </a:rPr>
                      <m:t>𝑆𝑊</m:t>
                    </m:r>
                    <m:r>
                      <a:rPr lang="en-US" sz="2400" i="1" dirty="0">
                        <a:latin typeface="Cambria Math" panose="02040503050406030204" pitchFamily="18" charset="0"/>
                      </a:rPr>
                      <m:t>∗</m:t>
                    </m:r>
                    <m:r>
                      <a:rPr lang="en-US" sz="2400" i="1" dirty="0">
                        <a:latin typeface="Cambria Math" panose="02040503050406030204" pitchFamily="18" charset="0"/>
                      </a:rPr>
                      <m:t>𝑤</m:t>
                    </m:r>
                    <m:r>
                      <a:rPr lang="en-US" sz="2400" i="1" dirty="0">
                        <a:latin typeface="Cambria Math" panose="02040503050406030204" pitchFamily="18" charset="0"/>
                      </a:rPr>
                      <m:t>1+</m:t>
                    </m:r>
                    <m:r>
                      <a:rPr lang="en-US" sz="2400" i="1" dirty="0">
                        <a:latin typeface="Cambria Math" panose="02040503050406030204" pitchFamily="18" charset="0"/>
                      </a:rPr>
                      <m:t>𝐶</m:t>
                    </m:r>
                    <m:r>
                      <a:rPr lang="en-US" sz="2400" i="1" dirty="0">
                        <a:latin typeface="Cambria Math" panose="02040503050406030204" pitchFamily="18" charset="0"/>
                      </a:rPr>
                      <m:t>∗</m:t>
                    </m:r>
                    <m:r>
                      <a:rPr lang="en-US" sz="2400" i="1" dirty="0">
                        <a:latin typeface="Cambria Math" panose="02040503050406030204" pitchFamily="18" charset="0"/>
                      </a:rPr>
                      <m:t>𝑤</m:t>
                    </m:r>
                    <m:r>
                      <a:rPr lang="en-US" sz="2400" i="1" dirty="0">
                        <a:latin typeface="Cambria Math" panose="02040503050406030204" pitchFamily="18" charset="0"/>
                      </a:rPr>
                      <m:t>2 +</m:t>
                    </m:r>
                    <m:r>
                      <a:rPr lang="en-US" sz="2400" i="1" dirty="0">
                        <a:latin typeface="Cambria Math" panose="02040503050406030204" pitchFamily="18" charset="0"/>
                      </a:rPr>
                      <m:t>𝐹𝑀</m:t>
                    </m:r>
                    <m:r>
                      <a:rPr lang="en-US" sz="2400" i="1" dirty="0">
                        <a:latin typeface="Cambria Math" panose="02040503050406030204" pitchFamily="18" charset="0"/>
                      </a:rPr>
                      <m:t>∗</m:t>
                    </m:r>
                    <m:r>
                      <a:rPr lang="en-US" sz="2400" i="1" dirty="0">
                        <a:latin typeface="Cambria Math" panose="02040503050406030204" pitchFamily="18" charset="0"/>
                      </a:rPr>
                      <m:t>𝑤</m:t>
                    </m:r>
                    <m:r>
                      <a:rPr lang="en-US" sz="2400" i="1" dirty="0">
                        <a:latin typeface="Cambria Math" panose="02040503050406030204" pitchFamily="18" charset="0"/>
                      </a:rPr>
                      <m:t>3+</m:t>
                    </m:r>
                    <m:r>
                      <a:rPr lang="en-US" sz="2400" i="1" dirty="0">
                        <a:latin typeface="Cambria Math" panose="02040503050406030204" pitchFamily="18" charset="0"/>
                      </a:rPr>
                      <m:t>𝐹𝐴𝐴</m:t>
                    </m:r>
                    <m:r>
                      <a:rPr lang="en-US" sz="2400" i="1" dirty="0">
                        <a:latin typeface="Cambria Math" panose="02040503050406030204" pitchFamily="18" charset="0"/>
                      </a:rPr>
                      <m:t> ∗</m:t>
                    </m:r>
                    <m:r>
                      <a:rPr lang="en-US" sz="2400" i="1" dirty="0">
                        <a:latin typeface="Cambria Math" panose="02040503050406030204" pitchFamily="18" charset="0"/>
                      </a:rPr>
                      <m:t>𝑤</m:t>
                    </m:r>
                    <m:r>
                      <a:rPr lang="en-US" sz="2400" i="1" dirty="0">
                        <a:latin typeface="Cambria Math" panose="02040503050406030204" pitchFamily="18" charset="0"/>
                      </a:rPr>
                      <m:t>4 = </m:t>
                    </m:r>
                  </m:oMath>
                </a14:m>
                <a:r>
                  <a:rPr lang="en-US" sz="2400" dirty="0"/>
                  <a:t>[0 to 1]</a:t>
                </a:r>
              </a:p>
              <a:p>
                <a:pPr marL="457200" lvl="1" indent="0">
                  <a:buNone/>
                </a:pPr>
                <a:endParaRPr lang="en-US" sz="2400" dirty="0"/>
              </a:p>
              <a:p>
                <a:pPr marL="457200" lvl="1" indent="0">
                  <a:buNone/>
                </a:pPr>
                <a:r>
                  <a:rPr lang="en-US" sz="2200" dirty="0">
                    <a:solidFill>
                      <a:srgbClr val="FF0000"/>
                    </a:solidFill>
                  </a:rPr>
                  <a:t>How</a:t>
                </a:r>
                <a:r>
                  <a:rPr lang="en-US" sz="2200" dirty="0"/>
                  <a:t> </a:t>
                </a:r>
                <a:r>
                  <a:rPr lang="en-US" sz="2200" dirty="0">
                    <a:solidFill>
                      <a:srgbClr val="FF0000"/>
                    </a:solidFill>
                  </a:rPr>
                  <a:t>to combine point location (high resolution) data with HUC12 or stream reach (lower resolution) data without inadvertently penalized the higher resolution dataset because it “</a:t>
                </a:r>
                <a:r>
                  <a:rPr lang="en-US" sz="2200" i="1" dirty="0">
                    <a:solidFill>
                      <a:srgbClr val="FF0000"/>
                    </a:solidFill>
                  </a:rPr>
                  <a:t>doesn’t cover as much of the watershed”</a:t>
                </a:r>
              </a:p>
              <a:p>
                <a:pPr marL="457200" lvl="1" indent="0">
                  <a:buNone/>
                </a:pPr>
                <a:r>
                  <a:rPr lang="en-US" sz="2400" dirty="0"/>
                  <a:t> </a:t>
                </a:r>
              </a:p>
            </p:txBody>
          </p:sp>
        </mc:Choice>
        <mc:Fallback>
          <p:sp>
            <p:nvSpPr>
              <p:cNvPr id="24" name="Content Placeholder 2">
                <a:extLst>
                  <a:ext uri="{FF2B5EF4-FFF2-40B4-BE49-F238E27FC236}">
                    <a16:creationId xmlns:a16="http://schemas.microsoft.com/office/drawing/2014/main" id="{29FAC140-E75D-4DBD-8916-245E8C296A26}"/>
                  </a:ext>
                </a:extLst>
              </p:cNvPr>
              <p:cNvSpPr txBox="1">
                <a:spLocks noRot="1" noChangeAspect="1" noMove="1" noResize="1" noEditPoints="1" noAdjustHandles="1" noChangeArrowheads="1" noChangeShapeType="1" noTextEdit="1"/>
              </p:cNvSpPr>
              <p:nvPr/>
            </p:nvSpPr>
            <p:spPr>
              <a:xfrm>
                <a:off x="913774" y="1398050"/>
                <a:ext cx="10097126" cy="5327428"/>
              </a:xfrm>
              <a:prstGeom prst="rect">
                <a:avLst/>
              </a:prstGeom>
              <a:blipFill>
                <a:blip r:embed="rId3"/>
                <a:stretch>
                  <a:fillRect l="-543" t="-343"/>
                </a:stretch>
              </a:blipFill>
            </p:spPr>
            <p:txBody>
              <a:bodyPr/>
              <a:lstStyle/>
              <a:p>
                <a:r>
                  <a:rPr lang="en-US">
                    <a:noFill/>
                  </a:rPr>
                  <a:t> </a:t>
                </a:r>
              </a:p>
            </p:txBody>
          </p:sp>
        </mc:Fallback>
      </mc:AlternateContent>
    </p:spTree>
    <p:extLst>
      <p:ext uri="{BB962C8B-B14F-4D97-AF65-F5344CB8AC3E}">
        <p14:creationId xmlns:p14="http://schemas.microsoft.com/office/powerpoint/2010/main" val="22138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B7F6-F77B-455D-8DE8-DC6E1174FFC8}"/>
              </a:ext>
            </a:extLst>
          </p:cNvPr>
          <p:cNvSpPr>
            <a:spLocks noGrp="1"/>
          </p:cNvSpPr>
          <p:nvPr>
            <p:ph type="title"/>
          </p:nvPr>
        </p:nvSpPr>
        <p:spPr>
          <a:xfrm>
            <a:off x="913775" y="238901"/>
            <a:ext cx="10619959" cy="1142957"/>
          </a:xfrm>
        </p:spPr>
        <p:txBody>
          <a:bodyPr>
            <a:normAutofit fontScale="90000"/>
          </a:bodyPr>
          <a:lstStyle/>
          <a:p>
            <a:r>
              <a:rPr lang="en-US" sz="4400"/>
              <a:t>FloodMAR example</a:t>
            </a:r>
            <a:br>
              <a:rPr lang="en-US"/>
            </a:br>
            <a:r>
              <a:rPr lang="en-US"/>
              <a:t>Spatial and Temporal Challenges for Prioritization</a:t>
            </a:r>
          </a:p>
        </p:txBody>
      </p:sp>
      <p:sp>
        <p:nvSpPr>
          <p:cNvPr id="3" name="Content Placeholder 2">
            <a:extLst>
              <a:ext uri="{FF2B5EF4-FFF2-40B4-BE49-F238E27FC236}">
                <a16:creationId xmlns:a16="http://schemas.microsoft.com/office/drawing/2014/main" id="{948896EB-A584-4AAA-AF95-842C7259233C}"/>
              </a:ext>
            </a:extLst>
          </p:cNvPr>
          <p:cNvSpPr>
            <a:spLocks noGrp="1"/>
          </p:cNvSpPr>
          <p:nvPr>
            <p:ph idx="1"/>
          </p:nvPr>
        </p:nvSpPr>
        <p:spPr>
          <a:xfrm>
            <a:off x="248677" y="1413164"/>
            <a:ext cx="6053949" cy="5133477"/>
          </a:xfrm>
        </p:spPr>
        <p:txBody>
          <a:bodyPr>
            <a:normAutofit/>
          </a:bodyPr>
          <a:lstStyle/>
          <a:p>
            <a:pPr marL="0" indent="0">
              <a:buNone/>
            </a:pPr>
            <a:endParaRPr lang="en-US" b="1"/>
          </a:p>
          <a:p>
            <a:r>
              <a:rPr lang="en-US" b="1"/>
              <a:t>Spatial: </a:t>
            </a:r>
            <a:r>
              <a:rPr lang="en-US">
                <a:solidFill>
                  <a:srgbClr val="FF0000"/>
                </a:solidFill>
              </a:rPr>
              <a:t>What if the best place for a gage is upstream of the data layer</a:t>
            </a:r>
            <a:r>
              <a:rPr lang="en-US"/>
              <a:t>?  Are all stream segments upstream equally valuable or not?</a:t>
            </a:r>
          </a:p>
          <a:p>
            <a:r>
              <a:rPr lang="en-US" b="1"/>
              <a:t>Temporal: </a:t>
            </a:r>
            <a:r>
              <a:rPr lang="en-US"/>
              <a:t>Should we consider </a:t>
            </a:r>
            <a:r>
              <a:rPr lang="en-US" u="sng"/>
              <a:t>current </a:t>
            </a:r>
            <a:r>
              <a:rPr lang="en-US"/>
              <a:t>land use or crop suitability for this process? </a:t>
            </a:r>
          </a:p>
          <a:p>
            <a:r>
              <a:rPr lang="en-US" b="1"/>
              <a:t>Legal: </a:t>
            </a:r>
            <a:r>
              <a:rPr lang="en-US"/>
              <a:t>Should we include fully-appropriated streams (no water), allowing for future water transfers? </a:t>
            </a:r>
          </a:p>
          <a:p>
            <a:r>
              <a:rPr lang="en-US" i="1"/>
              <a:t>Flood hazard, debris flow (fire), water supply, and water quality all have </a:t>
            </a:r>
            <a:r>
              <a:rPr lang="en-US" b="1" i="1"/>
              <a:t>spatial </a:t>
            </a:r>
            <a:r>
              <a:rPr lang="en-US" i="1"/>
              <a:t>and </a:t>
            </a:r>
            <a:r>
              <a:rPr lang="en-US" b="1" i="1"/>
              <a:t>temporal </a:t>
            </a:r>
            <a:r>
              <a:rPr lang="en-US" i="1"/>
              <a:t>questions</a:t>
            </a:r>
            <a:r>
              <a:rPr lang="en-US"/>
              <a:t>.</a:t>
            </a:r>
          </a:p>
        </p:txBody>
      </p:sp>
      <p:pic>
        <p:nvPicPr>
          <p:cNvPr id="4" name="Picture 3">
            <a:extLst>
              <a:ext uri="{FF2B5EF4-FFF2-40B4-BE49-F238E27FC236}">
                <a16:creationId xmlns:a16="http://schemas.microsoft.com/office/drawing/2014/main" id="{B1D2CD5C-0BC3-49BA-8F23-158993244DED}"/>
              </a:ext>
            </a:extLst>
          </p:cNvPr>
          <p:cNvPicPr>
            <a:picLocks noChangeAspect="1"/>
          </p:cNvPicPr>
          <p:nvPr/>
        </p:nvPicPr>
        <p:blipFill>
          <a:blip r:embed="rId3"/>
          <a:stretch>
            <a:fillRect/>
          </a:stretch>
        </p:blipFill>
        <p:spPr>
          <a:xfrm>
            <a:off x="7306389" y="1935732"/>
            <a:ext cx="3776816" cy="4775574"/>
          </a:xfrm>
          <a:prstGeom prst="rect">
            <a:avLst/>
          </a:prstGeom>
        </p:spPr>
      </p:pic>
      <p:sp>
        <p:nvSpPr>
          <p:cNvPr id="5" name="TextBox 4">
            <a:extLst>
              <a:ext uri="{FF2B5EF4-FFF2-40B4-BE49-F238E27FC236}">
                <a16:creationId xmlns:a16="http://schemas.microsoft.com/office/drawing/2014/main" id="{D84BAEF2-4317-4EA6-A515-25C29F825B1E}"/>
              </a:ext>
            </a:extLst>
          </p:cNvPr>
          <p:cNvSpPr txBox="1"/>
          <p:nvPr/>
        </p:nvSpPr>
        <p:spPr>
          <a:xfrm>
            <a:off x="6446271" y="1474067"/>
            <a:ext cx="5497052" cy="461665"/>
          </a:xfrm>
          <a:prstGeom prst="rect">
            <a:avLst/>
          </a:prstGeom>
          <a:noFill/>
        </p:spPr>
        <p:txBody>
          <a:bodyPr wrap="square" rtlCol="0">
            <a:spAutoFit/>
          </a:bodyPr>
          <a:lstStyle/>
          <a:p>
            <a:r>
              <a:rPr lang="en-US" sz="2400"/>
              <a:t>Soil Agriculture Groundwater Banking Index</a:t>
            </a:r>
          </a:p>
        </p:txBody>
      </p:sp>
      <p:pic>
        <p:nvPicPr>
          <p:cNvPr id="6" name="Picture 5">
            <a:extLst>
              <a:ext uri="{FF2B5EF4-FFF2-40B4-BE49-F238E27FC236}">
                <a16:creationId xmlns:a16="http://schemas.microsoft.com/office/drawing/2014/main" id="{1321FF3D-AA2E-4279-A099-42781D51EAC3}"/>
              </a:ext>
            </a:extLst>
          </p:cNvPr>
          <p:cNvPicPr>
            <a:picLocks noChangeAspect="1"/>
          </p:cNvPicPr>
          <p:nvPr/>
        </p:nvPicPr>
        <p:blipFill>
          <a:blip r:embed="rId4"/>
          <a:stretch>
            <a:fillRect/>
          </a:stretch>
        </p:blipFill>
        <p:spPr>
          <a:xfrm>
            <a:off x="9594013" y="3115714"/>
            <a:ext cx="2181225" cy="1657350"/>
          </a:xfrm>
          <a:prstGeom prst="rect">
            <a:avLst/>
          </a:prstGeom>
        </p:spPr>
      </p:pic>
      <p:sp>
        <p:nvSpPr>
          <p:cNvPr id="7" name="Rectangle 6">
            <a:extLst>
              <a:ext uri="{FF2B5EF4-FFF2-40B4-BE49-F238E27FC236}">
                <a16:creationId xmlns:a16="http://schemas.microsoft.com/office/drawing/2014/main" id="{8B9BF4B7-F9E6-4918-85F3-B5E343F2526C}"/>
              </a:ext>
            </a:extLst>
          </p:cNvPr>
          <p:cNvSpPr/>
          <p:nvPr/>
        </p:nvSpPr>
        <p:spPr>
          <a:xfrm>
            <a:off x="3354212" y="6331073"/>
            <a:ext cx="3522118" cy="307777"/>
          </a:xfrm>
          <a:prstGeom prst="rect">
            <a:avLst/>
          </a:prstGeom>
        </p:spPr>
        <p:txBody>
          <a:bodyPr wrap="none">
            <a:spAutoFit/>
          </a:bodyPr>
          <a:lstStyle/>
          <a:p>
            <a:r>
              <a:rPr lang="en-US" sz="1400"/>
              <a:t>https://casoilresource.lawr.ucdavis.edu/sagbi/</a:t>
            </a:r>
          </a:p>
        </p:txBody>
      </p:sp>
    </p:spTree>
    <p:extLst>
      <p:ext uri="{BB962C8B-B14F-4D97-AF65-F5344CB8AC3E}">
        <p14:creationId xmlns:p14="http://schemas.microsoft.com/office/powerpoint/2010/main" val="12471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B7F6-F77B-455D-8DE8-DC6E1174FFC8}"/>
              </a:ext>
            </a:extLst>
          </p:cNvPr>
          <p:cNvSpPr>
            <a:spLocks noGrp="1"/>
          </p:cNvSpPr>
          <p:nvPr>
            <p:ph type="title"/>
          </p:nvPr>
        </p:nvSpPr>
        <p:spPr>
          <a:xfrm>
            <a:off x="913775" y="238901"/>
            <a:ext cx="10619959" cy="1142957"/>
          </a:xfrm>
        </p:spPr>
        <p:txBody>
          <a:bodyPr>
            <a:normAutofit fontScale="90000"/>
          </a:bodyPr>
          <a:lstStyle/>
          <a:p>
            <a:r>
              <a:rPr lang="en-US" sz="4400"/>
              <a:t>FloodMAR example</a:t>
            </a:r>
            <a:br>
              <a:rPr lang="en-US"/>
            </a:br>
            <a:r>
              <a:rPr lang="en-US"/>
              <a:t>Prioritization vs. Narrative Recommendations vs. Credit</a:t>
            </a:r>
          </a:p>
        </p:txBody>
      </p:sp>
      <p:sp>
        <p:nvSpPr>
          <p:cNvPr id="3" name="Content Placeholder 2">
            <a:extLst>
              <a:ext uri="{FF2B5EF4-FFF2-40B4-BE49-F238E27FC236}">
                <a16:creationId xmlns:a16="http://schemas.microsoft.com/office/drawing/2014/main" id="{948896EB-A584-4AAA-AF95-842C7259233C}"/>
              </a:ext>
            </a:extLst>
          </p:cNvPr>
          <p:cNvSpPr>
            <a:spLocks noGrp="1"/>
          </p:cNvSpPr>
          <p:nvPr>
            <p:ph idx="1"/>
          </p:nvPr>
        </p:nvSpPr>
        <p:spPr>
          <a:xfrm>
            <a:off x="248677" y="1413164"/>
            <a:ext cx="6197594" cy="5133477"/>
          </a:xfrm>
        </p:spPr>
        <p:txBody>
          <a:bodyPr>
            <a:normAutofit/>
          </a:bodyPr>
          <a:lstStyle/>
          <a:p>
            <a:pPr marL="0" indent="0">
              <a:buNone/>
            </a:pPr>
            <a:endParaRPr lang="en-US" b="1"/>
          </a:p>
          <a:p>
            <a:r>
              <a:rPr lang="en-US" b="1"/>
              <a:t>Prioritization: </a:t>
            </a:r>
            <a:r>
              <a:rPr lang="en-US">
                <a:solidFill>
                  <a:srgbClr val="FF0000"/>
                </a:solidFill>
              </a:rPr>
              <a:t>FloodMAR priority gages should be located upstream of SAGBI Excellent or Good areas, rated from 0 to 1. </a:t>
            </a:r>
            <a:endParaRPr lang="en-US"/>
          </a:p>
          <a:p>
            <a:r>
              <a:rPr lang="en-US" b="1"/>
              <a:t>Narrative: </a:t>
            </a:r>
            <a:r>
              <a:rPr lang="en-US"/>
              <a:t>Consider latest crop suitability layers and legal appropriation of water before finalizing gage location for the purpose of FloodMAR.</a:t>
            </a:r>
          </a:p>
          <a:p>
            <a:r>
              <a:rPr lang="en-US" b="1"/>
              <a:t>Giving Credit: </a:t>
            </a:r>
            <a:r>
              <a:rPr lang="en-US"/>
              <a:t>any gage proposed upstream of a suitable potential FloodMAR location </a:t>
            </a:r>
            <a:r>
              <a:rPr lang="en-US">
                <a:solidFill>
                  <a:srgbClr val="FF0000"/>
                </a:solidFill>
              </a:rPr>
              <a:t>(&gt;49), </a:t>
            </a:r>
            <a:r>
              <a:rPr lang="en-US"/>
              <a:t>for any purpose, can be given credit for supporting FloodMAR, regardless of whether that location is a priority for FloodMAR.  </a:t>
            </a:r>
            <a:endParaRPr lang="en-US" b="1"/>
          </a:p>
        </p:txBody>
      </p:sp>
      <p:sp>
        <p:nvSpPr>
          <p:cNvPr id="5" name="TextBox 4">
            <a:extLst>
              <a:ext uri="{FF2B5EF4-FFF2-40B4-BE49-F238E27FC236}">
                <a16:creationId xmlns:a16="http://schemas.microsoft.com/office/drawing/2014/main" id="{D84BAEF2-4317-4EA6-A515-25C29F825B1E}"/>
              </a:ext>
            </a:extLst>
          </p:cNvPr>
          <p:cNvSpPr txBox="1"/>
          <p:nvPr/>
        </p:nvSpPr>
        <p:spPr>
          <a:xfrm>
            <a:off x="6446271" y="1474067"/>
            <a:ext cx="5497052" cy="461665"/>
          </a:xfrm>
          <a:prstGeom prst="rect">
            <a:avLst/>
          </a:prstGeom>
          <a:noFill/>
        </p:spPr>
        <p:txBody>
          <a:bodyPr wrap="square" rtlCol="0">
            <a:spAutoFit/>
          </a:bodyPr>
          <a:lstStyle/>
          <a:p>
            <a:r>
              <a:rPr lang="en-US" sz="2400"/>
              <a:t>Soil Agriculture Groundwater Banking Index</a:t>
            </a:r>
          </a:p>
        </p:txBody>
      </p:sp>
      <p:pic>
        <p:nvPicPr>
          <p:cNvPr id="10" name="Picture 9">
            <a:extLst>
              <a:ext uri="{FF2B5EF4-FFF2-40B4-BE49-F238E27FC236}">
                <a16:creationId xmlns:a16="http://schemas.microsoft.com/office/drawing/2014/main" id="{A8C2B534-0D2D-4202-ACD8-89DB30E1477C}"/>
              </a:ext>
            </a:extLst>
          </p:cNvPr>
          <p:cNvPicPr>
            <a:picLocks noChangeAspect="1"/>
          </p:cNvPicPr>
          <p:nvPr/>
        </p:nvPicPr>
        <p:blipFill>
          <a:blip r:embed="rId3"/>
          <a:stretch>
            <a:fillRect/>
          </a:stretch>
        </p:blipFill>
        <p:spPr>
          <a:xfrm>
            <a:off x="7306389" y="1935732"/>
            <a:ext cx="3776816" cy="4775574"/>
          </a:xfrm>
          <a:prstGeom prst="rect">
            <a:avLst/>
          </a:prstGeom>
        </p:spPr>
      </p:pic>
      <p:pic>
        <p:nvPicPr>
          <p:cNvPr id="11" name="Picture 10">
            <a:extLst>
              <a:ext uri="{FF2B5EF4-FFF2-40B4-BE49-F238E27FC236}">
                <a16:creationId xmlns:a16="http://schemas.microsoft.com/office/drawing/2014/main" id="{135F312E-4174-4B3D-A33F-73C84DE4B9AE}"/>
              </a:ext>
            </a:extLst>
          </p:cNvPr>
          <p:cNvPicPr>
            <a:picLocks noChangeAspect="1"/>
          </p:cNvPicPr>
          <p:nvPr/>
        </p:nvPicPr>
        <p:blipFill>
          <a:blip r:embed="rId4"/>
          <a:stretch>
            <a:fillRect/>
          </a:stretch>
        </p:blipFill>
        <p:spPr>
          <a:xfrm>
            <a:off x="9594013" y="3115714"/>
            <a:ext cx="2181225" cy="1657350"/>
          </a:xfrm>
          <a:prstGeom prst="rect">
            <a:avLst/>
          </a:prstGeom>
        </p:spPr>
      </p:pic>
    </p:spTree>
    <p:extLst>
      <p:ext uri="{BB962C8B-B14F-4D97-AF65-F5344CB8AC3E}">
        <p14:creationId xmlns:p14="http://schemas.microsoft.com/office/powerpoint/2010/main" val="11072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07E2-9494-4C2D-81A6-6A89A4A3CE6D}"/>
              </a:ext>
            </a:extLst>
          </p:cNvPr>
          <p:cNvSpPr>
            <a:spLocks noGrp="1"/>
          </p:cNvSpPr>
          <p:nvPr>
            <p:ph type="title"/>
          </p:nvPr>
        </p:nvSpPr>
        <p:spPr>
          <a:xfrm>
            <a:off x="837887" y="245736"/>
            <a:ext cx="10515600" cy="734961"/>
          </a:xfrm>
        </p:spPr>
        <p:txBody>
          <a:bodyPr>
            <a:normAutofit/>
          </a:bodyPr>
          <a:lstStyle/>
          <a:p>
            <a:pPr algn="ctr"/>
            <a:r>
              <a:rPr lang="en-US">
                <a:latin typeface="Arial" panose="020B0604020202020204" pitchFamily="34" charset="0"/>
                <a:cs typeface="Arial" panose="020B0604020202020204" pitchFamily="34" charset="0"/>
              </a:rPr>
              <a:t>Flood Management </a:t>
            </a:r>
            <a:r>
              <a:rPr lang="en-US">
                <a:solidFill>
                  <a:srgbClr val="FF0000"/>
                </a:solidFill>
                <a:latin typeface="Arial" panose="020B0604020202020204" pitchFamily="34" charset="0"/>
                <a:cs typeface="Arial" panose="020B0604020202020204" pitchFamily="34" charset="0"/>
              </a:rPr>
              <a:t>Criteria</a:t>
            </a:r>
          </a:p>
        </p:txBody>
      </p:sp>
      <p:sp>
        <p:nvSpPr>
          <p:cNvPr id="24" name="Content Placeholder 2">
            <a:extLst>
              <a:ext uri="{FF2B5EF4-FFF2-40B4-BE49-F238E27FC236}">
                <a16:creationId xmlns:a16="http://schemas.microsoft.com/office/drawing/2014/main" id="{29FAC140-E75D-4DBD-8916-245E8C296A26}"/>
              </a:ext>
            </a:extLst>
          </p:cNvPr>
          <p:cNvSpPr txBox="1">
            <a:spLocks/>
          </p:cNvSpPr>
          <p:nvPr/>
        </p:nvSpPr>
        <p:spPr>
          <a:xfrm>
            <a:off x="437524" y="1238250"/>
            <a:ext cx="6239501" cy="5025876"/>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400" dirty="0"/>
              <a:t>Preliminary Recommended Selection</a:t>
            </a:r>
          </a:p>
          <a:p>
            <a:pPr lvl="1"/>
            <a:r>
              <a:rPr lang="en-US" sz="2200" b="1" dirty="0"/>
              <a:t>Post-Fire Sedimentation Risk Map</a:t>
            </a:r>
          </a:p>
          <a:p>
            <a:pPr lvl="2"/>
            <a:r>
              <a:rPr lang="en-US" sz="2000" dirty="0"/>
              <a:t>Analysis developed by California Geological Survey (CGS) for the purpose of supporting SB19</a:t>
            </a:r>
          </a:p>
          <a:p>
            <a:pPr lvl="1"/>
            <a:r>
              <a:rPr lang="en-US" sz="2200" b="1" dirty="0"/>
              <a:t>Reference gages </a:t>
            </a:r>
            <a:r>
              <a:rPr lang="en-US" sz="2200" dirty="0"/>
              <a:t>will help water supply managers and reservoir operators build better models to predict reservoir inflows, groundwater recharge, and summer baseflows.</a:t>
            </a:r>
          </a:p>
          <a:p>
            <a:pPr lvl="1"/>
            <a:r>
              <a:rPr lang="en-US" sz="2200" b="1" dirty="0"/>
              <a:t>CNRFC</a:t>
            </a:r>
            <a:r>
              <a:rPr lang="en-US" sz="2200" dirty="0"/>
              <a:t> 1. Current Forecasting Point; 2. Inactive / old Forecasting Points; 3. Inflows to Reservoirs (FIRO projects); 4. where we want gages</a:t>
            </a:r>
          </a:p>
          <a:p>
            <a:pPr lvl="1"/>
            <a:endParaRPr lang="en-US" sz="2200" dirty="0"/>
          </a:p>
        </p:txBody>
      </p:sp>
      <p:pic>
        <p:nvPicPr>
          <p:cNvPr id="6" name="Picture 5">
            <a:extLst>
              <a:ext uri="{FF2B5EF4-FFF2-40B4-BE49-F238E27FC236}">
                <a16:creationId xmlns:a16="http://schemas.microsoft.com/office/drawing/2014/main" id="{3EB3C995-2C82-475E-BB00-D4F1E734317A}"/>
              </a:ext>
            </a:extLst>
          </p:cNvPr>
          <p:cNvPicPr/>
          <p:nvPr/>
        </p:nvPicPr>
        <p:blipFill rotWithShape="1">
          <a:blip r:embed="rId3"/>
          <a:srcRect t="5315" r="18255" b="-986"/>
          <a:stretch/>
        </p:blipFill>
        <p:spPr>
          <a:xfrm>
            <a:off x="7122954" y="1154966"/>
            <a:ext cx="4164012" cy="5314535"/>
          </a:xfrm>
          <a:prstGeom prst="rect">
            <a:avLst/>
          </a:prstGeom>
        </p:spPr>
      </p:pic>
      <p:sp>
        <p:nvSpPr>
          <p:cNvPr id="3" name="Rectangle 2">
            <a:extLst>
              <a:ext uri="{FF2B5EF4-FFF2-40B4-BE49-F238E27FC236}">
                <a16:creationId xmlns:a16="http://schemas.microsoft.com/office/drawing/2014/main" id="{E5E8D736-3922-4569-964D-4D6174B443A3}"/>
              </a:ext>
            </a:extLst>
          </p:cNvPr>
          <p:cNvSpPr/>
          <p:nvPr/>
        </p:nvSpPr>
        <p:spPr>
          <a:xfrm>
            <a:off x="9434512" y="311464"/>
            <a:ext cx="2591426" cy="2862322"/>
          </a:xfrm>
          <a:prstGeom prst="rect">
            <a:avLst/>
          </a:prstGeom>
          <a:solidFill>
            <a:schemeClr val="accent1">
              <a:tint val="20000"/>
            </a:schemeClr>
          </a:solidFill>
        </p:spPr>
        <p:txBody>
          <a:bodyPr wrap="square">
            <a:spAutoFit/>
          </a:bodyPr>
          <a:lstStyle/>
          <a:p>
            <a:r>
              <a:rPr lang="en-US" dirty="0"/>
              <a:t>a data-driven approach to </a:t>
            </a:r>
            <a:r>
              <a:rPr lang="en-US" b="1" dirty="0"/>
              <a:t>identify and prioritize data gaps regarding the application of stream gage data to manage risk to water resources, infrastructure, and the public due to forest fire, landslides, and amplified post-fire floods. </a:t>
            </a:r>
            <a:endParaRPr lang="en-US" i="1" dirty="0"/>
          </a:p>
        </p:txBody>
      </p:sp>
    </p:spTree>
    <p:extLst>
      <p:ext uri="{BB962C8B-B14F-4D97-AF65-F5344CB8AC3E}">
        <p14:creationId xmlns:p14="http://schemas.microsoft.com/office/powerpoint/2010/main" val="104296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07E2-9494-4C2D-81A6-6A89A4A3CE6D}"/>
              </a:ext>
            </a:extLst>
          </p:cNvPr>
          <p:cNvSpPr>
            <a:spLocks noGrp="1"/>
          </p:cNvSpPr>
          <p:nvPr>
            <p:ph type="title"/>
          </p:nvPr>
        </p:nvSpPr>
        <p:spPr>
          <a:xfrm>
            <a:off x="776728" y="126991"/>
            <a:ext cx="10515600" cy="1106830"/>
          </a:xfrm>
        </p:spPr>
        <p:txBody>
          <a:bodyPr>
            <a:noAutofit/>
          </a:bodyPr>
          <a:lstStyle/>
          <a:p>
            <a:pPr algn="ctr">
              <a:lnSpc>
                <a:spcPct val="120000"/>
              </a:lnSpc>
            </a:pPr>
            <a:r>
              <a:rPr lang="en-US" sz="3200">
                <a:latin typeface="Arial" panose="020B0604020202020204" pitchFamily="34" charset="0"/>
                <a:cs typeface="Arial" panose="020B0604020202020204" pitchFamily="34" charset="0"/>
              </a:rPr>
              <a:t>Flood Management (</a:t>
            </a:r>
            <a:r>
              <a:rPr lang="en-US" sz="3200">
                <a:solidFill>
                  <a:srgbClr val="FF0000"/>
                </a:solidFill>
                <a:latin typeface="Arial" panose="020B0604020202020204" pitchFamily="34" charset="0"/>
                <a:cs typeface="Arial" panose="020B0604020202020204" pitchFamily="34" charset="0"/>
              </a:rPr>
              <a:t>proposed) methodology</a:t>
            </a:r>
          </a:p>
        </p:txBody>
      </p:sp>
      <mc:AlternateContent xmlns:mc="http://schemas.openxmlformats.org/markup-compatibility/2006">
        <mc:Choice xmlns:a14="http://schemas.microsoft.com/office/drawing/2010/main" Requires="a14">
          <p:sp>
            <p:nvSpPr>
              <p:cNvPr id="24" name="Content Placeholder 2">
                <a:extLst>
                  <a:ext uri="{FF2B5EF4-FFF2-40B4-BE49-F238E27FC236}">
                    <a16:creationId xmlns:a16="http://schemas.microsoft.com/office/drawing/2014/main" id="{29FAC140-E75D-4DBD-8916-245E8C296A26}"/>
                  </a:ext>
                </a:extLst>
              </p:cNvPr>
              <p:cNvSpPr txBox="1">
                <a:spLocks/>
              </p:cNvSpPr>
              <p:nvPr/>
            </p:nvSpPr>
            <p:spPr>
              <a:xfrm>
                <a:off x="913774" y="1398050"/>
                <a:ext cx="10767686" cy="4278850"/>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2400" dirty="0"/>
                  <a:t>Step 1: develop 0 – 1 score for each of the criteria</a:t>
                </a:r>
              </a:p>
              <a:p>
                <a:pPr lvl="1"/>
                <a:r>
                  <a:rPr lang="en-US" sz="2200" b="1" dirty="0"/>
                  <a:t>(FF) Flood Forecasting Priorities</a:t>
                </a:r>
                <a:endParaRPr lang="en-US" sz="2200" i="1" dirty="0">
                  <a:solidFill>
                    <a:srgbClr val="FF0000"/>
                  </a:solidFill>
                </a:endParaRPr>
              </a:p>
              <a:p>
                <a:pPr lvl="1"/>
                <a:r>
                  <a:rPr lang="en-US" sz="2200" b="1" dirty="0"/>
                  <a:t>(FSR) Post-Fire Sedimentation Risk Map</a:t>
                </a:r>
              </a:p>
              <a:p>
                <a:endParaRPr lang="en-US" sz="2400" dirty="0"/>
              </a:p>
              <a:p>
                <a:r>
                  <a:rPr lang="en-US" sz="2400" dirty="0"/>
                  <a:t>Step 2: develop composite flood management score (0-1)</a:t>
                </a:r>
              </a:p>
              <a:p>
                <a:pPr marL="457200" lvl="1" indent="0">
                  <a:buNone/>
                </a:pPr>
                <a14:m>
                  <m:oMath xmlns:m="http://schemas.openxmlformats.org/officeDocument/2006/math">
                    <m:r>
                      <a:rPr lang="en-US" sz="2000" b="0" i="1" dirty="0" smtClean="0">
                        <a:latin typeface="Cambria Math" panose="02040503050406030204" pitchFamily="18" charset="0"/>
                      </a:rPr>
                      <m:t>𝐹</m:t>
                    </m:r>
                    <m:r>
                      <a:rPr lang="en-US" sz="2000" b="0" i="1" dirty="0" smtClean="0">
                        <a:latin typeface="Cambria Math" panose="02040503050406030204" pitchFamily="18" charset="0"/>
                      </a:rPr>
                      <m:t>𝐹</m:t>
                    </m:r>
                    <m:r>
                      <a:rPr lang="en-US" sz="2000" i="1" dirty="0">
                        <a:latin typeface="Cambria Math" panose="02040503050406030204" pitchFamily="18" charset="0"/>
                      </a:rPr>
                      <m:t>∗</m:t>
                    </m:r>
                    <m:r>
                      <a:rPr lang="en-US" sz="2000" i="1" dirty="0">
                        <a:latin typeface="Cambria Math" panose="02040503050406030204" pitchFamily="18" charset="0"/>
                      </a:rPr>
                      <m:t>𝑤</m:t>
                    </m:r>
                    <m:r>
                      <a:rPr lang="en-US" sz="2000" i="1" dirty="0">
                        <a:latin typeface="Cambria Math" panose="02040503050406030204" pitchFamily="18" charset="0"/>
                      </a:rPr>
                      <m:t>1+</m:t>
                    </m:r>
                    <m:r>
                      <a:rPr lang="en-US" sz="2000" b="0" i="1" dirty="0" smtClean="0">
                        <a:latin typeface="Cambria Math" panose="02040503050406030204" pitchFamily="18" charset="0"/>
                      </a:rPr>
                      <m:t>𝐹𝑆𝑅</m:t>
                    </m:r>
                    <m:r>
                      <a:rPr lang="en-US" sz="2000" i="1" dirty="0">
                        <a:latin typeface="Cambria Math" panose="02040503050406030204" pitchFamily="18" charset="0"/>
                      </a:rPr>
                      <m:t>∗</m:t>
                    </m:r>
                    <m:r>
                      <a:rPr lang="en-US" sz="2000" i="1" dirty="0">
                        <a:latin typeface="Cambria Math" panose="02040503050406030204" pitchFamily="18" charset="0"/>
                      </a:rPr>
                      <m:t>𝑤</m:t>
                    </m:r>
                    <m:r>
                      <a:rPr lang="en-US" sz="2000" i="1" dirty="0">
                        <a:latin typeface="Cambria Math" panose="02040503050406030204" pitchFamily="18" charset="0"/>
                      </a:rPr>
                      <m:t>2 = </m:t>
                    </m:r>
                  </m:oMath>
                </a14:m>
                <a:r>
                  <a:rPr lang="en-US" sz="2400" dirty="0"/>
                  <a:t>[0 to 1]</a:t>
                </a:r>
              </a:p>
              <a:p>
                <a:pPr marL="457200" lvl="1" indent="0">
                  <a:buNone/>
                </a:pPr>
                <a:r>
                  <a:rPr lang="en-US" sz="2000" dirty="0"/>
                  <a:t> </a:t>
                </a:r>
                <a:r>
                  <a:rPr lang="en-US" sz="2000" dirty="0">
                    <a:solidFill>
                      <a:srgbClr val="FF0000"/>
                    </a:solidFill>
                  </a:rPr>
                  <a:t>How</a:t>
                </a:r>
                <a:r>
                  <a:rPr lang="en-US" sz="2000" dirty="0">
                    <a:solidFill>
                      <a:prstClr val="black"/>
                    </a:solidFill>
                  </a:rPr>
                  <a:t> </a:t>
                </a:r>
                <a:r>
                  <a:rPr lang="en-US" sz="2000" dirty="0">
                    <a:solidFill>
                      <a:srgbClr val="FF0000"/>
                    </a:solidFill>
                  </a:rPr>
                  <a:t>to combine point location (high resolution) data with HUC12) data without inadvertently penalized the higher resolution dataset because it “</a:t>
                </a:r>
                <a:r>
                  <a:rPr lang="en-US" sz="2000" i="1" dirty="0">
                    <a:solidFill>
                      <a:srgbClr val="FF0000"/>
                    </a:solidFill>
                  </a:rPr>
                  <a:t>doesn’t cover as much of the watershed”.</a:t>
                </a:r>
              </a:p>
              <a:p>
                <a:pPr marL="457200" lvl="1" indent="0">
                  <a:buNone/>
                </a:pPr>
                <a:r>
                  <a:rPr lang="en-US" sz="2000" i="1" dirty="0">
                    <a:solidFill>
                      <a:srgbClr val="FF0000"/>
                    </a:solidFill>
                  </a:rPr>
                  <a:t>What if most of FF data points are deleted in Gap Analysis?  Is this ok?</a:t>
                </a:r>
              </a:p>
              <a:p>
                <a:pPr marL="457200" lvl="1" indent="0">
                  <a:buNone/>
                </a:pPr>
                <a:endParaRPr lang="en-US" sz="2400" dirty="0"/>
              </a:p>
            </p:txBody>
          </p:sp>
        </mc:Choice>
        <mc:Fallback>
          <p:sp>
            <p:nvSpPr>
              <p:cNvPr id="24" name="Content Placeholder 2">
                <a:extLst>
                  <a:ext uri="{FF2B5EF4-FFF2-40B4-BE49-F238E27FC236}">
                    <a16:creationId xmlns:a16="http://schemas.microsoft.com/office/drawing/2014/main" id="{29FAC140-E75D-4DBD-8916-245E8C296A26}"/>
                  </a:ext>
                </a:extLst>
              </p:cNvPr>
              <p:cNvSpPr txBox="1">
                <a:spLocks noRot="1" noChangeAspect="1" noMove="1" noResize="1" noEditPoints="1" noAdjustHandles="1" noChangeArrowheads="1" noChangeShapeType="1" noTextEdit="1"/>
              </p:cNvSpPr>
              <p:nvPr/>
            </p:nvSpPr>
            <p:spPr>
              <a:xfrm>
                <a:off x="913774" y="1398050"/>
                <a:ext cx="10767686" cy="4278850"/>
              </a:xfrm>
              <a:prstGeom prst="rect">
                <a:avLst/>
              </a:prstGeom>
              <a:blipFill>
                <a:blip r:embed="rId3"/>
                <a:stretch>
                  <a:fillRect l="-793" t="-71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3C97E82-F40C-4871-B6B7-E534029C96EC}"/>
              </a:ext>
            </a:extLst>
          </p:cNvPr>
          <p:cNvSpPr/>
          <p:nvPr/>
        </p:nvSpPr>
        <p:spPr>
          <a:xfrm>
            <a:off x="4928499" y="6101539"/>
            <a:ext cx="4665082" cy="584775"/>
          </a:xfrm>
          <a:prstGeom prst="rect">
            <a:avLst/>
          </a:prstGeom>
        </p:spPr>
        <p:txBody>
          <a:bodyPr wrap="square">
            <a:spAutoFit/>
          </a:bodyPr>
          <a:lstStyle/>
          <a:p>
            <a:r>
              <a:rPr lang="en-US" sz="1600" i="1" dirty="0">
                <a:solidFill>
                  <a:schemeClr val="accent1">
                    <a:lumMod val="75000"/>
                  </a:schemeClr>
                </a:solidFill>
              </a:rPr>
              <a:t>Reference gages have their own category but could be used to “give credit” for flood management</a:t>
            </a:r>
          </a:p>
        </p:txBody>
      </p:sp>
    </p:spTree>
    <p:extLst>
      <p:ext uri="{BB962C8B-B14F-4D97-AF65-F5344CB8AC3E}">
        <p14:creationId xmlns:p14="http://schemas.microsoft.com/office/powerpoint/2010/main" val="316474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E6BB9B-5A35-4AE6-9FF3-04A34C6FF912}"/>
              </a:ext>
            </a:extLst>
          </p:cNvPr>
          <p:cNvPicPr>
            <a:picLocks noChangeAspect="1"/>
          </p:cNvPicPr>
          <p:nvPr/>
        </p:nvPicPr>
        <p:blipFill>
          <a:blip r:embed="rId2"/>
          <a:stretch>
            <a:fillRect/>
          </a:stretch>
        </p:blipFill>
        <p:spPr>
          <a:xfrm>
            <a:off x="500956" y="1022905"/>
            <a:ext cx="4125218" cy="3335051"/>
          </a:xfrm>
          <a:prstGeom prst="rect">
            <a:avLst/>
          </a:prstGeom>
        </p:spPr>
      </p:pic>
      <p:sp>
        <p:nvSpPr>
          <p:cNvPr id="2" name="Title 1">
            <a:extLst>
              <a:ext uri="{FF2B5EF4-FFF2-40B4-BE49-F238E27FC236}">
                <a16:creationId xmlns:a16="http://schemas.microsoft.com/office/drawing/2014/main" id="{B396C454-8CAE-46F4-BCF7-0AD75676CFA5}"/>
              </a:ext>
            </a:extLst>
          </p:cNvPr>
          <p:cNvSpPr>
            <a:spLocks noGrp="1"/>
          </p:cNvSpPr>
          <p:nvPr>
            <p:ph type="title"/>
          </p:nvPr>
        </p:nvSpPr>
        <p:spPr>
          <a:xfrm>
            <a:off x="913775" y="199604"/>
            <a:ext cx="10364451" cy="616605"/>
          </a:xfrm>
        </p:spPr>
        <p:txBody>
          <a:bodyPr/>
          <a:lstStyle/>
          <a:p>
            <a:r>
              <a:rPr lang="en-US" dirty="0"/>
              <a:t>Additional Criteria Datasets – </a:t>
            </a:r>
            <a:r>
              <a:rPr lang="en-US" dirty="0">
                <a:solidFill>
                  <a:srgbClr val="FF0000"/>
                </a:solidFill>
              </a:rPr>
              <a:t>No idea how to add this!</a:t>
            </a:r>
          </a:p>
        </p:txBody>
      </p:sp>
      <p:pic>
        <p:nvPicPr>
          <p:cNvPr id="4" name="Picture 3">
            <a:extLst>
              <a:ext uri="{FF2B5EF4-FFF2-40B4-BE49-F238E27FC236}">
                <a16:creationId xmlns:a16="http://schemas.microsoft.com/office/drawing/2014/main" id="{230F77A4-173F-47F8-BDF1-E25F3C17E05E}"/>
              </a:ext>
            </a:extLst>
          </p:cNvPr>
          <p:cNvPicPr>
            <a:picLocks noChangeAspect="1"/>
          </p:cNvPicPr>
          <p:nvPr/>
        </p:nvPicPr>
        <p:blipFill>
          <a:blip r:embed="rId3"/>
          <a:stretch>
            <a:fillRect/>
          </a:stretch>
        </p:blipFill>
        <p:spPr>
          <a:xfrm>
            <a:off x="7579035" y="957095"/>
            <a:ext cx="4402215" cy="5345764"/>
          </a:xfrm>
          <a:prstGeom prst="rect">
            <a:avLst/>
          </a:prstGeom>
        </p:spPr>
      </p:pic>
      <p:sp>
        <p:nvSpPr>
          <p:cNvPr id="5" name="Rectangle 4">
            <a:extLst>
              <a:ext uri="{FF2B5EF4-FFF2-40B4-BE49-F238E27FC236}">
                <a16:creationId xmlns:a16="http://schemas.microsoft.com/office/drawing/2014/main" id="{D592A2E1-DB7A-4AD4-ADAD-6308A2F4405E}"/>
              </a:ext>
            </a:extLst>
          </p:cNvPr>
          <p:cNvSpPr/>
          <p:nvPr/>
        </p:nvSpPr>
        <p:spPr>
          <a:xfrm>
            <a:off x="9780143" y="1139868"/>
            <a:ext cx="2104102" cy="369332"/>
          </a:xfrm>
          <a:prstGeom prst="rect">
            <a:avLst/>
          </a:prstGeom>
        </p:spPr>
        <p:txBody>
          <a:bodyPr wrap="none">
            <a:spAutoFit/>
          </a:bodyPr>
          <a:lstStyle/>
          <a:p>
            <a:r>
              <a:rPr lang="en-US" b="1" i="1" dirty="0">
                <a:solidFill>
                  <a:srgbClr val="FF0000"/>
                </a:solidFill>
              </a:rPr>
              <a:t>Climate Vulnerability </a:t>
            </a:r>
          </a:p>
        </p:txBody>
      </p:sp>
      <p:sp>
        <p:nvSpPr>
          <p:cNvPr id="7" name="Rectangle 6">
            <a:extLst>
              <a:ext uri="{FF2B5EF4-FFF2-40B4-BE49-F238E27FC236}">
                <a16:creationId xmlns:a16="http://schemas.microsoft.com/office/drawing/2014/main" id="{07A943C4-86FF-4DC8-A7EB-AEF491425CEB}"/>
              </a:ext>
            </a:extLst>
          </p:cNvPr>
          <p:cNvSpPr/>
          <p:nvPr/>
        </p:nvSpPr>
        <p:spPr>
          <a:xfrm>
            <a:off x="761375" y="6443746"/>
            <a:ext cx="10598112" cy="307777"/>
          </a:xfrm>
          <a:prstGeom prst="rect">
            <a:avLst/>
          </a:prstGeom>
          <a:solidFill>
            <a:schemeClr val="bg2">
              <a:lumMod val="20000"/>
              <a:lumOff val="80000"/>
            </a:schemeClr>
          </a:solidFill>
        </p:spPr>
        <p:txBody>
          <a:bodyPr wrap="square">
            <a:spAutoFit/>
          </a:bodyPr>
          <a:lstStyle/>
          <a:p>
            <a:r>
              <a:rPr lang="en-US" sz="1400"/>
              <a:t>Community Water Center (2020), Drinking Water Tool                               US EPA (2013), California Integrated Assessment of Watershed Health </a:t>
            </a:r>
          </a:p>
        </p:txBody>
      </p:sp>
      <p:sp>
        <p:nvSpPr>
          <p:cNvPr id="11" name="Rectangle 10">
            <a:extLst>
              <a:ext uri="{FF2B5EF4-FFF2-40B4-BE49-F238E27FC236}">
                <a16:creationId xmlns:a16="http://schemas.microsoft.com/office/drawing/2014/main" id="{FC617483-DA9C-45B2-9B76-C89AC4868260}"/>
              </a:ext>
            </a:extLst>
          </p:cNvPr>
          <p:cNvSpPr/>
          <p:nvPr/>
        </p:nvSpPr>
        <p:spPr>
          <a:xfrm>
            <a:off x="2502195" y="1221765"/>
            <a:ext cx="2123979" cy="1015663"/>
          </a:xfrm>
          <a:prstGeom prst="rect">
            <a:avLst/>
          </a:prstGeom>
        </p:spPr>
        <p:txBody>
          <a:bodyPr wrap="none">
            <a:spAutoFit/>
          </a:bodyPr>
          <a:lstStyle/>
          <a:p>
            <a:r>
              <a:rPr lang="en-US" sz="2000" b="1" i="1">
                <a:solidFill>
                  <a:srgbClr val="FF0000"/>
                </a:solidFill>
              </a:rPr>
              <a:t>Drinking Water </a:t>
            </a:r>
          </a:p>
          <a:p>
            <a:r>
              <a:rPr lang="en-US" sz="2000" b="1" i="1">
                <a:solidFill>
                  <a:srgbClr val="FF0000"/>
                </a:solidFill>
              </a:rPr>
              <a:t>and Disadvantaged </a:t>
            </a:r>
          </a:p>
          <a:p>
            <a:r>
              <a:rPr lang="en-US" sz="2000" b="1" i="1">
                <a:solidFill>
                  <a:srgbClr val="FF0000"/>
                </a:solidFill>
              </a:rPr>
              <a:t>Communities</a:t>
            </a:r>
          </a:p>
        </p:txBody>
      </p:sp>
      <p:sp>
        <p:nvSpPr>
          <p:cNvPr id="8" name="Rectangle 7">
            <a:extLst>
              <a:ext uri="{FF2B5EF4-FFF2-40B4-BE49-F238E27FC236}">
                <a16:creationId xmlns:a16="http://schemas.microsoft.com/office/drawing/2014/main" id="{B3454E72-C154-4FE5-A374-C03504737F76}"/>
              </a:ext>
            </a:extLst>
          </p:cNvPr>
          <p:cNvSpPr/>
          <p:nvPr/>
        </p:nvSpPr>
        <p:spPr>
          <a:xfrm>
            <a:off x="761375" y="4776220"/>
            <a:ext cx="5807065" cy="830997"/>
          </a:xfrm>
          <a:prstGeom prst="rect">
            <a:avLst/>
          </a:prstGeom>
          <a:solidFill>
            <a:schemeClr val="accent6">
              <a:lumMod val="20000"/>
              <a:lumOff val="80000"/>
            </a:schemeClr>
          </a:solidFill>
        </p:spPr>
        <p:txBody>
          <a:bodyPr wrap="square">
            <a:spAutoFit/>
          </a:bodyPr>
          <a:lstStyle/>
          <a:p>
            <a:r>
              <a:rPr lang="en-US" sz="2400" b="1" i="1">
                <a:solidFill>
                  <a:schemeClr val="accent1">
                    <a:lumMod val="75000"/>
                  </a:schemeClr>
                </a:solidFill>
              </a:rPr>
              <a:t>Tribal Lands?  What are priorities for the tribes (is there a dataset? Narrative description?)</a:t>
            </a:r>
          </a:p>
        </p:txBody>
      </p:sp>
    </p:spTree>
    <p:extLst>
      <p:ext uri="{BB962C8B-B14F-4D97-AF65-F5344CB8AC3E}">
        <p14:creationId xmlns:p14="http://schemas.microsoft.com/office/powerpoint/2010/main" val="354408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07E2-9494-4C2D-81A6-6A89A4A3CE6D}"/>
              </a:ext>
            </a:extLst>
          </p:cNvPr>
          <p:cNvSpPr>
            <a:spLocks noGrp="1"/>
          </p:cNvSpPr>
          <p:nvPr>
            <p:ph type="title"/>
          </p:nvPr>
        </p:nvSpPr>
        <p:spPr>
          <a:xfrm>
            <a:off x="825891" y="74861"/>
            <a:ext cx="10515600" cy="1106830"/>
          </a:xfrm>
        </p:spPr>
        <p:txBody>
          <a:bodyPr>
            <a:noAutofit/>
          </a:bodyPr>
          <a:lstStyle/>
          <a:p>
            <a:pPr algn="ctr">
              <a:lnSpc>
                <a:spcPct val="120000"/>
              </a:lnSpc>
            </a:pPr>
            <a:r>
              <a:rPr lang="en-US" sz="3200">
                <a:latin typeface="Arial" panose="020B0604020202020204" pitchFamily="34" charset="0"/>
                <a:cs typeface="Arial" panose="020B0604020202020204" pitchFamily="34" charset="0"/>
              </a:rPr>
              <a:t>Multi-Criteria Decision Analysis </a:t>
            </a:r>
            <a:r>
              <a:rPr lang="en-US" sz="3200">
                <a:solidFill>
                  <a:srgbClr val="FF0000"/>
                </a:solidFill>
                <a:latin typeface="Arial" panose="020B0604020202020204" pitchFamily="34" charset="0"/>
                <a:cs typeface="Arial" panose="020B0604020202020204" pitchFamily="34" charset="0"/>
              </a:rPr>
              <a:t>(example methodology)</a:t>
            </a:r>
          </a:p>
        </p:txBody>
      </p:sp>
      <p:pic>
        <p:nvPicPr>
          <p:cNvPr id="3" name="Picture 2">
            <a:extLst>
              <a:ext uri="{FF2B5EF4-FFF2-40B4-BE49-F238E27FC236}">
                <a16:creationId xmlns:a16="http://schemas.microsoft.com/office/drawing/2014/main" id="{F60D6932-7E13-421C-BA45-ABBF7E75C6FD}"/>
              </a:ext>
            </a:extLst>
          </p:cNvPr>
          <p:cNvPicPr>
            <a:picLocks noChangeAspect="1"/>
          </p:cNvPicPr>
          <p:nvPr/>
        </p:nvPicPr>
        <p:blipFill>
          <a:blip r:embed="rId3"/>
          <a:stretch>
            <a:fillRect/>
          </a:stretch>
        </p:blipFill>
        <p:spPr>
          <a:xfrm>
            <a:off x="1366657" y="5019629"/>
            <a:ext cx="2054938" cy="1441098"/>
          </a:xfrm>
          <a:prstGeom prst="rect">
            <a:avLst/>
          </a:prstGeom>
        </p:spPr>
      </p:pic>
      <p:sp>
        <p:nvSpPr>
          <p:cNvPr id="4" name="Rectangle 3">
            <a:extLst>
              <a:ext uri="{FF2B5EF4-FFF2-40B4-BE49-F238E27FC236}">
                <a16:creationId xmlns:a16="http://schemas.microsoft.com/office/drawing/2014/main" id="{B063BA59-8C5C-4DB6-9DDC-6ED37CDF1777}"/>
              </a:ext>
            </a:extLst>
          </p:cNvPr>
          <p:cNvSpPr/>
          <p:nvPr/>
        </p:nvSpPr>
        <p:spPr>
          <a:xfrm>
            <a:off x="4603114" y="5261624"/>
            <a:ext cx="6072307" cy="1138773"/>
          </a:xfrm>
          <a:prstGeom prst="rect">
            <a:avLst/>
          </a:prstGeom>
        </p:spPr>
        <p:txBody>
          <a:bodyPr wrap="square">
            <a:spAutoFit/>
          </a:bodyPr>
          <a:lstStyle/>
          <a:p>
            <a:r>
              <a:rPr lang="en-US" sz="2400"/>
              <a:t>MDCA score (0-1)</a:t>
            </a:r>
          </a:p>
          <a:p>
            <a:pPr lvl="1"/>
            <a:r>
              <a:rPr lang="en-US" sz="2200"/>
              <a:t>M = the # criteria, m = each individual criteria, wm is the weight for each</a:t>
            </a:r>
          </a:p>
        </p:txBody>
      </p:sp>
      <p:sp>
        <p:nvSpPr>
          <p:cNvPr id="6" name="Content Placeholder 2">
            <a:extLst>
              <a:ext uri="{FF2B5EF4-FFF2-40B4-BE49-F238E27FC236}">
                <a16:creationId xmlns:a16="http://schemas.microsoft.com/office/drawing/2014/main" id="{ABD565D7-6B31-445F-9FD1-965F60EF8524}"/>
              </a:ext>
            </a:extLst>
          </p:cNvPr>
          <p:cNvSpPr txBox="1">
            <a:spLocks/>
          </p:cNvSpPr>
          <p:nvPr/>
        </p:nvSpPr>
        <p:spPr>
          <a:xfrm>
            <a:off x="4445001" y="1343547"/>
            <a:ext cx="7480299" cy="3568188"/>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nSpc>
                <a:spcPct val="100000"/>
              </a:lnSpc>
              <a:spcBef>
                <a:spcPts val="0"/>
              </a:spcBef>
              <a:buNone/>
            </a:pPr>
            <a:r>
              <a:rPr lang="en-US" sz="2400" u="sng"/>
              <a:t>Criteria					wm-overall   </a:t>
            </a:r>
            <a:r>
              <a:rPr lang="en-US" sz="1900" u="sng"/>
              <a:t>wm-internal*</a:t>
            </a:r>
          </a:p>
          <a:p>
            <a:pPr marL="0" indent="0">
              <a:lnSpc>
                <a:spcPct val="100000"/>
              </a:lnSpc>
              <a:spcBef>
                <a:spcPts val="0"/>
              </a:spcBef>
              <a:buNone/>
            </a:pPr>
            <a:r>
              <a:rPr lang="en-US" sz="2400"/>
              <a:t>Biodiversity				0.1		50%</a:t>
            </a:r>
          </a:p>
          <a:p>
            <a:pPr marL="0" indent="0">
              <a:lnSpc>
                <a:spcPct val="100000"/>
              </a:lnSpc>
              <a:spcBef>
                <a:spcPts val="0"/>
              </a:spcBef>
              <a:buNone/>
            </a:pPr>
            <a:r>
              <a:rPr lang="en-US" sz="2400"/>
              <a:t>Priority Conservation Network		0.05		25%</a:t>
            </a:r>
          </a:p>
          <a:p>
            <a:pPr marL="0" indent="0">
              <a:lnSpc>
                <a:spcPct val="100000"/>
              </a:lnSpc>
              <a:spcBef>
                <a:spcPts val="0"/>
              </a:spcBef>
              <a:buNone/>
            </a:pPr>
            <a:r>
              <a:rPr lang="en-US" sz="2400"/>
              <a:t>iGroundwater Dependent Ecosystem	0.05		25%</a:t>
            </a:r>
          </a:p>
          <a:p>
            <a:pPr marL="0" indent="0">
              <a:lnSpc>
                <a:spcPct val="100000"/>
              </a:lnSpc>
              <a:spcBef>
                <a:spcPts val="0"/>
              </a:spcBef>
              <a:buNone/>
            </a:pPr>
            <a:r>
              <a:rPr lang="en-US" sz="2400"/>
              <a:t>Reference Composite			0.2		100%</a:t>
            </a:r>
          </a:p>
          <a:p>
            <a:pPr marL="0" indent="0">
              <a:lnSpc>
                <a:spcPct val="100000"/>
              </a:lnSpc>
              <a:spcBef>
                <a:spcPts val="0"/>
              </a:spcBef>
              <a:buNone/>
            </a:pPr>
            <a:r>
              <a:rPr lang="en-US" sz="2400"/>
              <a:t>WQ – most visited sites			0.1		50%</a:t>
            </a:r>
          </a:p>
          <a:p>
            <a:pPr marL="0" indent="0">
              <a:lnSpc>
                <a:spcPct val="100000"/>
              </a:lnSpc>
              <a:spcBef>
                <a:spcPts val="0"/>
              </a:spcBef>
              <a:buNone/>
            </a:pPr>
            <a:r>
              <a:rPr lang="en-US" sz="2400"/>
              <a:t>303d listed sites				0.1		50%</a:t>
            </a:r>
          </a:p>
          <a:p>
            <a:pPr marL="0" indent="0">
              <a:lnSpc>
                <a:spcPct val="100000"/>
              </a:lnSpc>
              <a:spcBef>
                <a:spcPts val="0"/>
              </a:spcBef>
              <a:buNone/>
            </a:pPr>
            <a:r>
              <a:rPr lang="en-US" sz="2400"/>
              <a:t>Surface Water Diversion			0.1		50%</a:t>
            </a:r>
          </a:p>
          <a:p>
            <a:pPr marL="0" indent="0">
              <a:lnSpc>
                <a:spcPct val="100000"/>
              </a:lnSpc>
              <a:spcBef>
                <a:spcPts val="0"/>
              </a:spcBef>
              <a:buNone/>
            </a:pPr>
            <a:r>
              <a:rPr lang="en-US" sz="2400"/>
              <a:t>Cannabis				0.05		25%</a:t>
            </a:r>
          </a:p>
          <a:p>
            <a:pPr marL="0" indent="0">
              <a:lnSpc>
                <a:spcPct val="100000"/>
              </a:lnSpc>
              <a:spcBef>
                <a:spcPts val="0"/>
              </a:spcBef>
              <a:buNone/>
            </a:pPr>
            <a:r>
              <a:rPr lang="en-US" sz="2400"/>
              <a:t>FloodMAR				0.1	    25%/25%</a:t>
            </a:r>
          </a:p>
          <a:p>
            <a:pPr marL="0" indent="0">
              <a:lnSpc>
                <a:spcPct val="100000"/>
              </a:lnSpc>
              <a:spcBef>
                <a:spcPts val="0"/>
              </a:spcBef>
              <a:buNone/>
            </a:pPr>
            <a:r>
              <a:rPr lang="en-US" sz="2400"/>
              <a:t>Fire and Landslide			0.15		75%</a:t>
            </a:r>
          </a:p>
          <a:p>
            <a:pPr marL="0" indent="0">
              <a:lnSpc>
                <a:spcPct val="100000"/>
              </a:lnSpc>
              <a:spcBef>
                <a:spcPts val="0"/>
              </a:spcBef>
              <a:buNone/>
            </a:pPr>
            <a:endParaRPr lang="en-US" sz="2400"/>
          </a:p>
          <a:p>
            <a:pPr marL="0" indent="0">
              <a:buNone/>
            </a:pPr>
            <a:endParaRPr lang="en-US" sz="2400"/>
          </a:p>
          <a:p>
            <a:pPr marL="0" indent="0">
              <a:buNone/>
            </a:pPr>
            <a:endParaRPr lang="en-US" sz="2400"/>
          </a:p>
        </p:txBody>
      </p:sp>
      <p:grpSp>
        <p:nvGrpSpPr>
          <p:cNvPr id="5" name="Group 4">
            <a:extLst>
              <a:ext uri="{FF2B5EF4-FFF2-40B4-BE49-F238E27FC236}">
                <a16:creationId xmlns:a16="http://schemas.microsoft.com/office/drawing/2014/main" id="{ED42071B-5D6D-4A5D-9A09-7CD383110042}"/>
              </a:ext>
            </a:extLst>
          </p:cNvPr>
          <p:cNvGrpSpPr/>
          <p:nvPr/>
        </p:nvGrpSpPr>
        <p:grpSpPr>
          <a:xfrm>
            <a:off x="836052" y="1237950"/>
            <a:ext cx="3121409" cy="3498465"/>
            <a:chOff x="772199" y="1347417"/>
            <a:chExt cx="2688178" cy="3498465"/>
          </a:xfrm>
        </p:grpSpPr>
        <p:sp>
          <p:nvSpPr>
            <p:cNvPr id="7" name="Rectangle 6">
              <a:extLst>
                <a:ext uri="{FF2B5EF4-FFF2-40B4-BE49-F238E27FC236}">
                  <a16:creationId xmlns:a16="http://schemas.microsoft.com/office/drawing/2014/main" id="{CD20DA3E-0CE0-4514-89E0-D6D2AD404E4C}"/>
                </a:ext>
              </a:extLst>
            </p:cNvPr>
            <p:cNvSpPr/>
            <p:nvPr/>
          </p:nvSpPr>
          <p:spPr>
            <a:xfrm>
              <a:off x="776728" y="1804442"/>
              <a:ext cx="2683648" cy="461665"/>
            </a:xfrm>
            <a:prstGeom prst="rect">
              <a:avLst/>
            </a:prstGeom>
            <a:solidFill>
              <a:schemeClr val="bg1">
                <a:lumMod val="75000"/>
              </a:schemeClr>
            </a:solidFill>
            <a:ln>
              <a:solidFill>
                <a:schemeClr val="tx1"/>
              </a:solidFill>
            </a:ln>
          </p:spPr>
          <p:txBody>
            <a:bodyPr wrap="square">
              <a:spAutoFit/>
            </a:bodyPr>
            <a:lstStyle/>
            <a:p>
              <a:r>
                <a:rPr lang="en-US" sz="2400">
                  <a:solidFill>
                    <a:srgbClr val="00B050"/>
                  </a:solidFill>
                </a:rPr>
                <a:t>Ecosystem			0.2</a:t>
              </a:r>
            </a:p>
          </p:txBody>
        </p:sp>
        <p:sp>
          <p:nvSpPr>
            <p:cNvPr id="8" name="Rectangle 7">
              <a:extLst>
                <a:ext uri="{FF2B5EF4-FFF2-40B4-BE49-F238E27FC236}">
                  <a16:creationId xmlns:a16="http://schemas.microsoft.com/office/drawing/2014/main" id="{FA77BCE8-D8ED-4D9F-9DB7-07E16256057A}"/>
                </a:ext>
              </a:extLst>
            </p:cNvPr>
            <p:cNvSpPr/>
            <p:nvPr/>
          </p:nvSpPr>
          <p:spPr>
            <a:xfrm>
              <a:off x="776728" y="2450838"/>
              <a:ext cx="2683649" cy="461665"/>
            </a:xfrm>
            <a:prstGeom prst="rect">
              <a:avLst/>
            </a:prstGeom>
            <a:solidFill>
              <a:schemeClr val="bg1">
                <a:lumMod val="75000"/>
              </a:schemeClr>
            </a:solidFill>
            <a:ln>
              <a:solidFill>
                <a:schemeClr val="tx1"/>
              </a:solidFill>
            </a:ln>
          </p:spPr>
          <p:txBody>
            <a:bodyPr wrap="square">
              <a:spAutoFit/>
            </a:bodyPr>
            <a:lstStyle/>
            <a:p>
              <a:r>
                <a:rPr lang="en-US" sz="2400"/>
                <a:t>Reference			0.2</a:t>
              </a:r>
            </a:p>
          </p:txBody>
        </p:sp>
        <p:sp>
          <p:nvSpPr>
            <p:cNvPr id="11" name="Rectangle 10">
              <a:extLst>
                <a:ext uri="{FF2B5EF4-FFF2-40B4-BE49-F238E27FC236}">
                  <a16:creationId xmlns:a16="http://schemas.microsoft.com/office/drawing/2014/main" id="{C99A503C-3017-447C-81C4-2B357C85B75A}"/>
                </a:ext>
              </a:extLst>
            </p:cNvPr>
            <p:cNvSpPr/>
            <p:nvPr/>
          </p:nvSpPr>
          <p:spPr>
            <a:xfrm>
              <a:off x="772201" y="3086721"/>
              <a:ext cx="2688176" cy="461665"/>
            </a:xfrm>
            <a:prstGeom prst="rect">
              <a:avLst/>
            </a:prstGeom>
            <a:solidFill>
              <a:schemeClr val="bg1">
                <a:lumMod val="75000"/>
              </a:schemeClr>
            </a:solidFill>
            <a:ln>
              <a:solidFill>
                <a:schemeClr val="tx1"/>
              </a:solidFill>
            </a:ln>
          </p:spPr>
          <p:txBody>
            <a:bodyPr wrap="square">
              <a:spAutoFit/>
            </a:bodyPr>
            <a:lstStyle/>
            <a:p>
              <a:r>
                <a:rPr lang="en-US" sz="2400">
                  <a:solidFill>
                    <a:schemeClr val="accent6">
                      <a:lumMod val="75000"/>
                    </a:schemeClr>
                  </a:solidFill>
                </a:rPr>
                <a:t>Water Quality 	0.2</a:t>
              </a:r>
            </a:p>
          </p:txBody>
        </p:sp>
        <p:sp>
          <p:nvSpPr>
            <p:cNvPr id="12" name="Rectangle 11">
              <a:extLst>
                <a:ext uri="{FF2B5EF4-FFF2-40B4-BE49-F238E27FC236}">
                  <a16:creationId xmlns:a16="http://schemas.microsoft.com/office/drawing/2014/main" id="{EB951DBE-F939-4B85-8653-C4EE20F4ECAD}"/>
                </a:ext>
              </a:extLst>
            </p:cNvPr>
            <p:cNvSpPr/>
            <p:nvPr/>
          </p:nvSpPr>
          <p:spPr>
            <a:xfrm>
              <a:off x="772200" y="3735469"/>
              <a:ext cx="2688177" cy="461665"/>
            </a:xfrm>
            <a:prstGeom prst="rect">
              <a:avLst/>
            </a:prstGeom>
            <a:solidFill>
              <a:schemeClr val="bg1">
                <a:lumMod val="75000"/>
              </a:schemeClr>
            </a:solidFill>
            <a:ln>
              <a:solidFill>
                <a:schemeClr val="tx1"/>
              </a:solidFill>
            </a:ln>
          </p:spPr>
          <p:txBody>
            <a:bodyPr wrap="square">
              <a:spAutoFit/>
            </a:bodyPr>
            <a:lstStyle/>
            <a:p>
              <a:r>
                <a:rPr lang="en-US" sz="2400">
                  <a:solidFill>
                    <a:srgbClr val="FF0000"/>
                  </a:solidFill>
                </a:rPr>
                <a:t>Water Supply 		0.2</a:t>
              </a:r>
            </a:p>
          </p:txBody>
        </p:sp>
        <p:sp>
          <p:nvSpPr>
            <p:cNvPr id="13" name="Rectangle 12">
              <a:extLst>
                <a:ext uri="{FF2B5EF4-FFF2-40B4-BE49-F238E27FC236}">
                  <a16:creationId xmlns:a16="http://schemas.microsoft.com/office/drawing/2014/main" id="{B9526EE2-3036-4208-8EC9-6567C719C2AA}"/>
                </a:ext>
              </a:extLst>
            </p:cNvPr>
            <p:cNvSpPr/>
            <p:nvPr/>
          </p:nvSpPr>
          <p:spPr>
            <a:xfrm>
              <a:off x="772199" y="4384217"/>
              <a:ext cx="2683648" cy="461665"/>
            </a:xfrm>
            <a:prstGeom prst="rect">
              <a:avLst/>
            </a:prstGeom>
            <a:solidFill>
              <a:schemeClr val="bg1">
                <a:lumMod val="75000"/>
              </a:schemeClr>
            </a:solidFill>
            <a:ln>
              <a:solidFill>
                <a:schemeClr val="tx1"/>
              </a:solidFill>
            </a:ln>
          </p:spPr>
          <p:txBody>
            <a:bodyPr wrap="square">
              <a:spAutoFit/>
            </a:bodyPr>
            <a:lstStyle/>
            <a:p>
              <a:r>
                <a:rPr lang="en-US" sz="2400">
                  <a:solidFill>
                    <a:schemeClr val="accent1">
                      <a:lumMod val="75000"/>
                    </a:schemeClr>
                  </a:solidFill>
                </a:rPr>
                <a:t>Flood				0.2</a:t>
              </a:r>
            </a:p>
          </p:txBody>
        </p:sp>
        <p:sp>
          <p:nvSpPr>
            <p:cNvPr id="14" name="Rectangle 13">
              <a:extLst>
                <a:ext uri="{FF2B5EF4-FFF2-40B4-BE49-F238E27FC236}">
                  <a16:creationId xmlns:a16="http://schemas.microsoft.com/office/drawing/2014/main" id="{42FC7130-C5E3-4515-A34B-6B52D94E5EBF}"/>
                </a:ext>
              </a:extLst>
            </p:cNvPr>
            <p:cNvSpPr/>
            <p:nvPr/>
          </p:nvSpPr>
          <p:spPr>
            <a:xfrm>
              <a:off x="772199" y="1347417"/>
              <a:ext cx="2683648" cy="461665"/>
            </a:xfrm>
            <a:prstGeom prst="rect">
              <a:avLst/>
            </a:prstGeom>
            <a:noFill/>
            <a:ln>
              <a:noFill/>
            </a:ln>
          </p:spPr>
          <p:txBody>
            <a:bodyPr wrap="square">
              <a:spAutoFit/>
            </a:bodyPr>
            <a:lstStyle/>
            <a:p>
              <a:r>
                <a:rPr lang="en-US" sz="2400" u="sng"/>
                <a:t>Criteria			</a:t>
              </a:r>
              <a:r>
                <a:rPr lang="en-US" sz="2400" u="sng" err="1"/>
                <a:t>wm</a:t>
              </a:r>
              <a:r>
                <a:rPr lang="en-US" sz="2400" u="sng"/>
                <a:t>	</a:t>
              </a:r>
            </a:p>
          </p:txBody>
        </p:sp>
      </p:grpSp>
      <p:sp>
        <p:nvSpPr>
          <p:cNvPr id="10" name="Rectangle 9">
            <a:extLst>
              <a:ext uri="{FF2B5EF4-FFF2-40B4-BE49-F238E27FC236}">
                <a16:creationId xmlns:a16="http://schemas.microsoft.com/office/drawing/2014/main" id="{413C92E0-F29F-483B-9F84-F72F7477CD58}"/>
              </a:ext>
            </a:extLst>
          </p:cNvPr>
          <p:cNvSpPr/>
          <p:nvPr/>
        </p:nvSpPr>
        <p:spPr>
          <a:xfrm>
            <a:off x="4450260" y="1694976"/>
            <a:ext cx="7208340" cy="863268"/>
          </a:xfrm>
          <a:prstGeom prst="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1A5394-3893-4BF2-B923-5763B64A61FD}"/>
              </a:ext>
            </a:extLst>
          </p:cNvPr>
          <p:cNvSpPr/>
          <p:nvPr/>
        </p:nvSpPr>
        <p:spPr>
          <a:xfrm>
            <a:off x="4450260" y="4087666"/>
            <a:ext cx="7208338" cy="64874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996A1D-7363-49C6-9515-C325EA1F0AD8}"/>
              </a:ext>
            </a:extLst>
          </p:cNvPr>
          <p:cNvSpPr/>
          <p:nvPr/>
        </p:nvSpPr>
        <p:spPr>
          <a:xfrm>
            <a:off x="4450259" y="3496537"/>
            <a:ext cx="7208339" cy="889988"/>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237439-ECD5-48F1-8838-38AA62D4B9E9}"/>
              </a:ext>
            </a:extLst>
          </p:cNvPr>
          <p:cNvSpPr/>
          <p:nvPr/>
        </p:nvSpPr>
        <p:spPr>
          <a:xfrm>
            <a:off x="4450260" y="2908133"/>
            <a:ext cx="7208340" cy="588404"/>
          </a:xfrm>
          <a:prstGeom prst="rect">
            <a:avLst/>
          </a:prstGeom>
          <a:solidFill>
            <a:schemeClr val="accent6">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B5062A5-CC0C-44D4-B5A8-60066C0307BD}"/>
              </a:ext>
            </a:extLst>
          </p:cNvPr>
          <p:cNvSpPr/>
          <p:nvPr/>
        </p:nvSpPr>
        <p:spPr>
          <a:xfrm>
            <a:off x="6612518" y="4742458"/>
            <a:ext cx="5179431" cy="338554"/>
          </a:xfrm>
          <a:prstGeom prst="rect">
            <a:avLst/>
          </a:prstGeom>
        </p:spPr>
        <p:txBody>
          <a:bodyPr wrap="none">
            <a:spAutoFit/>
          </a:bodyPr>
          <a:lstStyle/>
          <a:p>
            <a:r>
              <a:rPr lang="en-US" sz="1600" i="1">
                <a:solidFill>
                  <a:schemeClr val="accent1">
                    <a:lumMod val="75000"/>
                  </a:schemeClr>
                </a:solidFill>
              </a:rPr>
              <a:t>*wm-internal is displayed as % to highlight relative importance</a:t>
            </a:r>
          </a:p>
        </p:txBody>
      </p:sp>
    </p:spTree>
    <p:extLst>
      <p:ext uri="{BB962C8B-B14F-4D97-AF65-F5344CB8AC3E}">
        <p14:creationId xmlns:p14="http://schemas.microsoft.com/office/powerpoint/2010/main" val="35424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7B42-9AD6-4C42-8B77-2892519AEBC7}"/>
              </a:ext>
            </a:extLst>
          </p:cNvPr>
          <p:cNvSpPr>
            <a:spLocks noGrp="1"/>
          </p:cNvSpPr>
          <p:nvPr>
            <p:ph type="title"/>
          </p:nvPr>
        </p:nvSpPr>
        <p:spPr>
          <a:xfrm>
            <a:off x="913775" y="618517"/>
            <a:ext cx="10364451" cy="1000733"/>
          </a:xfrm>
        </p:spPr>
        <p:txBody>
          <a:bodyPr/>
          <a:lstStyle/>
          <a:p>
            <a:r>
              <a:rPr lang="en-US"/>
              <a:t>Weighting Considerations</a:t>
            </a:r>
          </a:p>
        </p:txBody>
      </p:sp>
      <p:sp>
        <p:nvSpPr>
          <p:cNvPr id="3" name="Content Placeholder 2">
            <a:extLst>
              <a:ext uri="{FF2B5EF4-FFF2-40B4-BE49-F238E27FC236}">
                <a16:creationId xmlns:a16="http://schemas.microsoft.com/office/drawing/2014/main" id="{9E1A4967-AA6F-452D-BA48-61AF69443594}"/>
              </a:ext>
            </a:extLst>
          </p:cNvPr>
          <p:cNvSpPr>
            <a:spLocks noGrp="1"/>
          </p:cNvSpPr>
          <p:nvPr>
            <p:ph idx="1"/>
          </p:nvPr>
        </p:nvSpPr>
        <p:spPr>
          <a:xfrm>
            <a:off x="913775" y="1905001"/>
            <a:ext cx="10364452" cy="3886200"/>
          </a:xfrm>
        </p:spPr>
        <p:txBody>
          <a:bodyPr>
            <a:normAutofit fontScale="92500" lnSpcReduction="10000"/>
          </a:bodyPr>
          <a:lstStyle/>
          <a:p>
            <a:r>
              <a:rPr lang="en-US" sz="2400"/>
              <a:t>Overall value to stakeholders</a:t>
            </a:r>
          </a:p>
          <a:p>
            <a:r>
              <a:rPr lang="en-US" sz="2400"/>
              <a:t>Correlation.  This can be a positive (multi-benefit) or a negative (excludes something important).</a:t>
            </a:r>
          </a:p>
          <a:p>
            <a:r>
              <a:rPr lang="en-US" sz="2400"/>
              <a:t>Co-dependence. </a:t>
            </a:r>
          </a:p>
          <a:p>
            <a:r>
              <a:rPr lang="en-US" sz="2400"/>
              <a:t>Desire (or not) to distribute new gages fairly or evenly between categories?</a:t>
            </a:r>
          </a:p>
          <a:p>
            <a:r>
              <a:rPr lang="en-US" sz="2400"/>
              <a:t>Current distribution of gages to meet the criteria (e.g. are gages serving one criteria well and other criteria poorly?)</a:t>
            </a:r>
          </a:p>
          <a:p>
            <a:r>
              <a:rPr lang="en-US" sz="2400"/>
              <a:t>Equal weighting (w1 = w2 = w3) </a:t>
            </a:r>
            <a:r>
              <a:rPr lang="en-US" sz="2400" u="sng"/>
              <a:t>is</a:t>
            </a:r>
            <a:r>
              <a:rPr lang="en-US" sz="2400"/>
              <a:t> a value-judgement by itself</a:t>
            </a:r>
            <a:r>
              <a:rPr lang="en-US" sz="2400">
                <a:solidFill>
                  <a:srgbClr val="0070C0"/>
                </a:solidFill>
              </a:rPr>
              <a:t>.  </a:t>
            </a:r>
          </a:p>
          <a:p>
            <a:pPr marL="0" indent="0">
              <a:buNone/>
            </a:pPr>
            <a:endParaRPr lang="en-US" sz="2400"/>
          </a:p>
          <a:p>
            <a:endParaRPr lang="en-US" sz="2400">
              <a:solidFill>
                <a:srgbClr val="0070C0"/>
              </a:solidFill>
            </a:endParaRPr>
          </a:p>
          <a:p>
            <a:endParaRPr lang="en-US" sz="2400"/>
          </a:p>
          <a:p>
            <a:endParaRPr lang="en-US"/>
          </a:p>
          <a:p>
            <a:endParaRPr lang="en-US"/>
          </a:p>
        </p:txBody>
      </p:sp>
    </p:spTree>
    <p:extLst>
      <p:ext uri="{BB962C8B-B14F-4D97-AF65-F5344CB8AC3E}">
        <p14:creationId xmlns:p14="http://schemas.microsoft.com/office/powerpoint/2010/main" val="332339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07E2-9494-4C2D-81A6-6A89A4A3CE6D}"/>
              </a:ext>
            </a:extLst>
          </p:cNvPr>
          <p:cNvSpPr>
            <a:spLocks noGrp="1"/>
          </p:cNvSpPr>
          <p:nvPr>
            <p:ph type="title"/>
          </p:nvPr>
        </p:nvSpPr>
        <p:spPr>
          <a:xfrm>
            <a:off x="825891" y="74861"/>
            <a:ext cx="10515600" cy="1106830"/>
          </a:xfrm>
        </p:spPr>
        <p:txBody>
          <a:bodyPr>
            <a:noAutofit/>
          </a:bodyPr>
          <a:lstStyle/>
          <a:p>
            <a:pPr algn="ctr">
              <a:lnSpc>
                <a:spcPct val="120000"/>
              </a:lnSpc>
            </a:pPr>
            <a:r>
              <a:rPr lang="en-US" sz="3200">
                <a:latin typeface="Arial" panose="020B0604020202020204" pitchFamily="34" charset="0"/>
                <a:cs typeface="Arial" panose="020B0604020202020204" pitchFamily="34" charset="0"/>
              </a:rPr>
              <a:t>Multi-Criteria Decision Analysis </a:t>
            </a:r>
            <a:r>
              <a:rPr lang="en-US" sz="3200">
                <a:solidFill>
                  <a:srgbClr val="FF0000"/>
                </a:solidFill>
                <a:latin typeface="Arial" panose="020B0604020202020204" pitchFamily="34" charset="0"/>
                <a:cs typeface="Arial" panose="020B0604020202020204" pitchFamily="34" charset="0"/>
              </a:rPr>
              <a:t>(example methodology)</a:t>
            </a:r>
          </a:p>
        </p:txBody>
      </p:sp>
      <p:sp>
        <p:nvSpPr>
          <p:cNvPr id="6" name="Content Placeholder 2">
            <a:extLst>
              <a:ext uri="{FF2B5EF4-FFF2-40B4-BE49-F238E27FC236}">
                <a16:creationId xmlns:a16="http://schemas.microsoft.com/office/drawing/2014/main" id="{ABD565D7-6B31-445F-9FD1-965F60EF8524}"/>
              </a:ext>
            </a:extLst>
          </p:cNvPr>
          <p:cNvSpPr txBox="1">
            <a:spLocks/>
          </p:cNvSpPr>
          <p:nvPr/>
        </p:nvSpPr>
        <p:spPr>
          <a:xfrm>
            <a:off x="4445001" y="1343547"/>
            <a:ext cx="7480299" cy="3568188"/>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nSpc>
                <a:spcPct val="100000"/>
              </a:lnSpc>
              <a:spcBef>
                <a:spcPts val="0"/>
              </a:spcBef>
              <a:buNone/>
            </a:pPr>
            <a:r>
              <a:rPr lang="en-US" sz="2400" u="sng" dirty="0"/>
              <a:t>Criteria					</a:t>
            </a:r>
            <a:r>
              <a:rPr lang="en-US" sz="2400" u="sng" dirty="0" err="1"/>
              <a:t>wm</a:t>
            </a:r>
            <a:r>
              <a:rPr lang="en-US" sz="2400" u="sng" dirty="0"/>
              <a:t>-overall   </a:t>
            </a:r>
            <a:r>
              <a:rPr lang="en-US" sz="2200" u="sng" dirty="0" err="1"/>
              <a:t>wm</a:t>
            </a:r>
            <a:r>
              <a:rPr lang="en-US" sz="2200" u="sng" dirty="0"/>
              <a:t>-internal</a:t>
            </a:r>
          </a:p>
          <a:p>
            <a:pPr marL="0" indent="0">
              <a:lnSpc>
                <a:spcPct val="100000"/>
              </a:lnSpc>
              <a:spcBef>
                <a:spcPts val="0"/>
              </a:spcBef>
              <a:buNone/>
            </a:pPr>
            <a:r>
              <a:rPr lang="en-US" sz="2400" dirty="0"/>
              <a:t>Biodiversity				0.1		50%</a:t>
            </a:r>
          </a:p>
          <a:p>
            <a:pPr marL="0" indent="0">
              <a:lnSpc>
                <a:spcPct val="100000"/>
              </a:lnSpc>
              <a:spcBef>
                <a:spcPts val="0"/>
              </a:spcBef>
              <a:buNone/>
            </a:pPr>
            <a:r>
              <a:rPr lang="en-US" sz="2400" dirty="0"/>
              <a:t>Priority Conservation Network		0.05		25%</a:t>
            </a:r>
          </a:p>
          <a:p>
            <a:pPr marL="0" indent="0">
              <a:lnSpc>
                <a:spcPct val="100000"/>
              </a:lnSpc>
              <a:spcBef>
                <a:spcPts val="0"/>
              </a:spcBef>
              <a:buNone/>
            </a:pPr>
            <a:r>
              <a:rPr lang="en-US" sz="2400" dirty="0" err="1"/>
              <a:t>iGroundwater</a:t>
            </a:r>
            <a:r>
              <a:rPr lang="en-US" sz="2400" dirty="0"/>
              <a:t> Dependent Ecosystem	0.05		25%</a:t>
            </a:r>
          </a:p>
          <a:p>
            <a:pPr marL="0" indent="0">
              <a:lnSpc>
                <a:spcPct val="100000"/>
              </a:lnSpc>
              <a:spcBef>
                <a:spcPts val="0"/>
              </a:spcBef>
              <a:buNone/>
            </a:pPr>
            <a:r>
              <a:rPr lang="en-US" sz="2400" dirty="0"/>
              <a:t>Reference Composite			0.2		100%</a:t>
            </a:r>
          </a:p>
          <a:p>
            <a:pPr marL="0" indent="0">
              <a:lnSpc>
                <a:spcPct val="100000"/>
              </a:lnSpc>
              <a:spcBef>
                <a:spcPts val="0"/>
              </a:spcBef>
              <a:buNone/>
            </a:pPr>
            <a:r>
              <a:rPr lang="en-US" sz="2400" dirty="0"/>
              <a:t>WQ – most visited sites			0.1		50%</a:t>
            </a:r>
          </a:p>
          <a:p>
            <a:pPr marL="0" indent="0">
              <a:lnSpc>
                <a:spcPct val="100000"/>
              </a:lnSpc>
              <a:spcBef>
                <a:spcPts val="0"/>
              </a:spcBef>
              <a:buNone/>
            </a:pPr>
            <a:r>
              <a:rPr lang="en-US" sz="2400" dirty="0"/>
              <a:t>303d listed sites				0.1		50%</a:t>
            </a:r>
          </a:p>
          <a:p>
            <a:pPr marL="0" indent="0">
              <a:lnSpc>
                <a:spcPct val="100000"/>
              </a:lnSpc>
              <a:spcBef>
                <a:spcPts val="0"/>
              </a:spcBef>
              <a:buNone/>
            </a:pPr>
            <a:r>
              <a:rPr lang="en-US" sz="2400" dirty="0"/>
              <a:t>Surface Water Diversion			0.1		50%</a:t>
            </a:r>
          </a:p>
          <a:p>
            <a:pPr marL="0" indent="0">
              <a:lnSpc>
                <a:spcPct val="100000"/>
              </a:lnSpc>
              <a:spcBef>
                <a:spcPts val="0"/>
              </a:spcBef>
              <a:buNone/>
            </a:pPr>
            <a:r>
              <a:rPr lang="en-US" sz="2400" dirty="0"/>
              <a:t>Cannabis				0.05		25%</a:t>
            </a:r>
          </a:p>
          <a:p>
            <a:pPr marL="0" indent="0">
              <a:lnSpc>
                <a:spcPct val="100000"/>
              </a:lnSpc>
              <a:spcBef>
                <a:spcPts val="0"/>
              </a:spcBef>
              <a:buNone/>
            </a:pPr>
            <a:r>
              <a:rPr lang="en-US" sz="2400" dirty="0" err="1"/>
              <a:t>FloodMAR</a:t>
            </a:r>
            <a:r>
              <a:rPr lang="en-US" sz="2400" dirty="0"/>
              <a:t>				0.1	    25%/25%</a:t>
            </a:r>
          </a:p>
          <a:p>
            <a:pPr marL="0" indent="0">
              <a:lnSpc>
                <a:spcPct val="100000"/>
              </a:lnSpc>
              <a:spcBef>
                <a:spcPts val="0"/>
              </a:spcBef>
              <a:buNone/>
            </a:pPr>
            <a:r>
              <a:rPr lang="en-US" sz="2400" dirty="0"/>
              <a:t>Fire and Landslide			0.15		75%</a:t>
            </a:r>
          </a:p>
          <a:p>
            <a:pPr marL="0" indent="0">
              <a:lnSpc>
                <a:spcPct val="100000"/>
              </a:lnSpc>
              <a:spcBef>
                <a:spcPts val="0"/>
              </a:spcBef>
              <a:buNone/>
            </a:pPr>
            <a:endParaRPr lang="en-US" sz="2400" dirty="0"/>
          </a:p>
          <a:p>
            <a:pPr marL="0" indent="0">
              <a:buNone/>
            </a:pPr>
            <a:endParaRPr lang="en-US" sz="2400" dirty="0"/>
          </a:p>
          <a:p>
            <a:pPr marL="0" indent="0">
              <a:buNone/>
            </a:pPr>
            <a:endParaRPr lang="en-US" sz="2400" dirty="0"/>
          </a:p>
        </p:txBody>
      </p:sp>
      <p:grpSp>
        <p:nvGrpSpPr>
          <p:cNvPr id="5" name="Group 4">
            <a:extLst>
              <a:ext uri="{FF2B5EF4-FFF2-40B4-BE49-F238E27FC236}">
                <a16:creationId xmlns:a16="http://schemas.microsoft.com/office/drawing/2014/main" id="{ED42071B-5D6D-4A5D-9A09-7CD383110042}"/>
              </a:ext>
            </a:extLst>
          </p:cNvPr>
          <p:cNvGrpSpPr/>
          <p:nvPr/>
        </p:nvGrpSpPr>
        <p:grpSpPr>
          <a:xfrm>
            <a:off x="836052" y="1237950"/>
            <a:ext cx="3121409" cy="3498465"/>
            <a:chOff x="772199" y="1347417"/>
            <a:chExt cx="2688178" cy="3498465"/>
          </a:xfrm>
        </p:grpSpPr>
        <p:sp>
          <p:nvSpPr>
            <p:cNvPr id="7" name="Rectangle 6">
              <a:extLst>
                <a:ext uri="{FF2B5EF4-FFF2-40B4-BE49-F238E27FC236}">
                  <a16:creationId xmlns:a16="http://schemas.microsoft.com/office/drawing/2014/main" id="{CD20DA3E-0CE0-4514-89E0-D6D2AD404E4C}"/>
                </a:ext>
              </a:extLst>
            </p:cNvPr>
            <p:cNvSpPr/>
            <p:nvPr/>
          </p:nvSpPr>
          <p:spPr>
            <a:xfrm>
              <a:off x="776728" y="1804442"/>
              <a:ext cx="2683648" cy="461665"/>
            </a:xfrm>
            <a:prstGeom prst="rect">
              <a:avLst/>
            </a:prstGeom>
            <a:solidFill>
              <a:schemeClr val="bg1">
                <a:lumMod val="75000"/>
              </a:schemeClr>
            </a:solidFill>
            <a:ln>
              <a:solidFill>
                <a:schemeClr val="tx1"/>
              </a:solidFill>
            </a:ln>
          </p:spPr>
          <p:txBody>
            <a:bodyPr wrap="square">
              <a:spAutoFit/>
            </a:bodyPr>
            <a:lstStyle/>
            <a:p>
              <a:r>
                <a:rPr lang="en-US" sz="2400">
                  <a:solidFill>
                    <a:srgbClr val="00B050"/>
                  </a:solidFill>
                </a:rPr>
                <a:t>Ecosystem			0.2</a:t>
              </a:r>
            </a:p>
          </p:txBody>
        </p:sp>
        <p:sp>
          <p:nvSpPr>
            <p:cNvPr id="8" name="Rectangle 7">
              <a:extLst>
                <a:ext uri="{FF2B5EF4-FFF2-40B4-BE49-F238E27FC236}">
                  <a16:creationId xmlns:a16="http://schemas.microsoft.com/office/drawing/2014/main" id="{FA77BCE8-D8ED-4D9F-9DB7-07E16256057A}"/>
                </a:ext>
              </a:extLst>
            </p:cNvPr>
            <p:cNvSpPr/>
            <p:nvPr/>
          </p:nvSpPr>
          <p:spPr>
            <a:xfrm>
              <a:off x="776728" y="2450838"/>
              <a:ext cx="2683649" cy="461665"/>
            </a:xfrm>
            <a:prstGeom prst="rect">
              <a:avLst/>
            </a:prstGeom>
            <a:solidFill>
              <a:schemeClr val="bg1">
                <a:lumMod val="75000"/>
              </a:schemeClr>
            </a:solidFill>
            <a:ln>
              <a:solidFill>
                <a:schemeClr val="tx1"/>
              </a:solidFill>
            </a:ln>
          </p:spPr>
          <p:txBody>
            <a:bodyPr wrap="square">
              <a:spAutoFit/>
            </a:bodyPr>
            <a:lstStyle/>
            <a:p>
              <a:r>
                <a:rPr lang="en-US" sz="2400"/>
                <a:t>Reference			0.2</a:t>
              </a:r>
            </a:p>
          </p:txBody>
        </p:sp>
        <p:sp>
          <p:nvSpPr>
            <p:cNvPr id="11" name="Rectangle 10">
              <a:extLst>
                <a:ext uri="{FF2B5EF4-FFF2-40B4-BE49-F238E27FC236}">
                  <a16:creationId xmlns:a16="http://schemas.microsoft.com/office/drawing/2014/main" id="{C99A503C-3017-447C-81C4-2B357C85B75A}"/>
                </a:ext>
              </a:extLst>
            </p:cNvPr>
            <p:cNvSpPr/>
            <p:nvPr/>
          </p:nvSpPr>
          <p:spPr>
            <a:xfrm>
              <a:off x="772201" y="3086721"/>
              <a:ext cx="2688176" cy="461665"/>
            </a:xfrm>
            <a:prstGeom prst="rect">
              <a:avLst/>
            </a:prstGeom>
            <a:solidFill>
              <a:schemeClr val="bg1">
                <a:lumMod val="75000"/>
              </a:schemeClr>
            </a:solidFill>
            <a:ln>
              <a:solidFill>
                <a:schemeClr val="tx1"/>
              </a:solidFill>
            </a:ln>
          </p:spPr>
          <p:txBody>
            <a:bodyPr wrap="square">
              <a:spAutoFit/>
            </a:bodyPr>
            <a:lstStyle/>
            <a:p>
              <a:r>
                <a:rPr lang="en-US" sz="2400">
                  <a:solidFill>
                    <a:schemeClr val="accent6">
                      <a:lumMod val="75000"/>
                    </a:schemeClr>
                  </a:solidFill>
                </a:rPr>
                <a:t>Water Quality 	0.2</a:t>
              </a:r>
            </a:p>
          </p:txBody>
        </p:sp>
        <p:sp>
          <p:nvSpPr>
            <p:cNvPr id="12" name="Rectangle 11">
              <a:extLst>
                <a:ext uri="{FF2B5EF4-FFF2-40B4-BE49-F238E27FC236}">
                  <a16:creationId xmlns:a16="http://schemas.microsoft.com/office/drawing/2014/main" id="{EB951DBE-F939-4B85-8653-C4EE20F4ECAD}"/>
                </a:ext>
              </a:extLst>
            </p:cNvPr>
            <p:cNvSpPr/>
            <p:nvPr/>
          </p:nvSpPr>
          <p:spPr>
            <a:xfrm>
              <a:off x="772200" y="3735469"/>
              <a:ext cx="2688177" cy="461665"/>
            </a:xfrm>
            <a:prstGeom prst="rect">
              <a:avLst/>
            </a:prstGeom>
            <a:solidFill>
              <a:schemeClr val="bg1">
                <a:lumMod val="75000"/>
              </a:schemeClr>
            </a:solidFill>
            <a:ln>
              <a:solidFill>
                <a:schemeClr val="tx1"/>
              </a:solidFill>
            </a:ln>
          </p:spPr>
          <p:txBody>
            <a:bodyPr wrap="square">
              <a:spAutoFit/>
            </a:bodyPr>
            <a:lstStyle/>
            <a:p>
              <a:r>
                <a:rPr lang="en-US" sz="2400">
                  <a:solidFill>
                    <a:srgbClr val="FF0000"/>
                  </a:solidFill>
                </a:rPr>
                <a:t>Water Supply 		0.2</a:t>
              </a:r>
            </a:p>
          </p:txBody>
        </p:sp>
        <p:sp>
          <p:nvSpPr>
            <p:cNvPr id="13" name="Rectangle 12">
              <a:extLst>
                <a:ext uri="{FF2B5EF4-FFF2-40B4-BE49-F238E27FC236}">
                  <a16:creationId xmlns:a16="http://schemas.microsoft.com/office/drawing/2014/main" id="{B9526EE2-3036-4208-8EC9-6567C719C2AA}"/>
                </a:ext>
              </a:extLst>
            </p:cNvPr>
            <p:cNvSpPr/>
            <p:nvPr/>
          </p:nvSpPr>
          <p:spPr>
            <a:xfrm>
              <a:off x="772199" y="4384217"/>
              <a:ext cx="2683648" cy="461665"/>
            </a:xfrm>
            <a:prstGeom prst="rect">
              <a:avLst/>
            </a:prstGeom>
            <a:solidFill>
              <a:schemeClr val="bg1">
                <a:lumMod val="75000"/>
              </a:schemeClr>
            </a:solidFill>
            <a:ln>
              <a:solidFill>
                <a:schemeClr val="tx1"/>
              </a:solidFill>
            </a:ln>
          </p:spPr>
          <p:txBody>
            <a:bodyPr wrap="square">
              <a:spAutoFit/>
            </a:bodyPr>
            <a:lstStyle/>
            <a:p>
              <a:r>
                <a:rPr lang="en-US" sz="2400">
                  <a:solidFill>
                    <a:schemeClr val="accent1">
                      <a:lumMod val="75000"/>
                    </a:schemeClr>
                  </a:solidFill>
                </a:rPr>
                <a:t>Flood				0.2</a:t>
              </a:r>
            </a:p>
          </p:txBody>
        </p:sp>
        <p:sp>
          <p:nvSpPr>
            <p:cNvPr id="14" name="Rectangle 13">
              <a:extLst>
                <a:ext uri="{FF2B5EF4-FFF2-40B4-BE49-F238E27FC236}">
                  <a16:creationId xmlns:a16="http://schemas.microsoft.com/office/drawing/2014/main" id="{42FC7130-C5E3-4515-A34B-6B52D94E5EBF}"/>
                </a:ext>
              </a:extLst>
            </p:cNvPr>
            <p:cNvSpPr/>
            <p:nvPr/>
          </p:nvSpPr>
          <p:spPr>
            <a:xfrm>
              <a:off x="772199" y="1347417"/>
              <a:ext cx="2683648" cy="461665"/>
            </a:xfrm>
            <a:prstGeom prst="rect">
              <a:avLst/>
            </a:prstGeom>
            <a:noFill/>
            <a:ln>
              <a:noFill/>
            </a:ln>
          </p:spPr>
          <p:txBody>
            <a:bodyPr wrap="square">
              <a:spAutoFit/>
            </a:bodyPr>
            <a:lstStyle/>
            <a:p>
              <a:r>
                <a:rPr lang="en-US" sz="2400" u="sng"/>
                <a:t>Criteria Category	</a:t>
              </a:r>
              <a:r>
                <a:rPr lang="en-US" sz="2400" u="sng" err="1"/>
                <a:t>wm</a:t>
              </a:r>
              <a:r>
                <a:rPr lang="en-US" sz="2400" u="sng"/>
                <a:t>	</a:t>
              </a:r>
            </a:p>
          </p:txBody>
        </p:sp>
      </p:grpSp>
      <p:sp>
        <p:nvSpPr>
          <p:cNvPr id="10" name="Rectangle 9">
            <a:extLst>
              <a:ext uri="{FF2B5EF4-FFF2-40B4-BE49-F238E27FC236}">
                <a16:creationId xmlns:a16="http://schemas.microsoft.com/office/drawing/2014/main" id="{413C92E0-F29F-483B-9F84-F72F7477CD58}"/>
              </a:ext>
            </a:extLst>
          </p:cNvPr>
          <p:cNvSpPr/>
          <p:nvPr/>
        </p:nvSpPr>
        <p:spPr>
          <a:xfrm>
            <a:off x="4450260" y="1694976"/>
            <a:ext cx="7208340" cy="863268"/>
          </a:xfrm>
          <a:prstGeom prst="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1A5394-3893-4BF2-B923-5763B64A61FD}"/>
              </a:ext>
            </a:extLst>
          </p:cNvPr>
          <p:cNvSpPr/>
          <p:nvPr/>
        </p:nvSpPr>
        <p:spPr>
          <a:xfrm>
            <a:off x="4450260" y="4087666"/>
            <a:ext cx="7208338" cy="64874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996A1D-7363-49C6-9515-C325EA1F0AD8}"/>
              </a:ext>
            </a:extLst>
          </p:cNvPr>
          <p:cNvSpPr/>
          <p:nvPr/>
        </p:nvSpPr>
        <p:spPr>
          <a:xfrm>
            <a:off x="4450259" y="3496537"/>
            <a:ext cx="7208339" cy="889988"/>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237439-ECD5-48F1-8838-38AA62D4B9E9}"/>
              </a:ext>
            </a:extLst>
          </p:cNvPr>
          <p:cNvSpPr/>
          <p:nvPr/>
        </p:nvSpPr>
        <p:spPr>
          <a:xfrm>
            <a:off x="4450260" y="2908133"/>
            <a:ext cx="7208340" cy="588404"/>
          </a:xfrm>
          <a:prstGeom prst="rect">
            <a:avLst/>
          </a:prstGeom>
          <a:solidFill>
            <a:schemeClr val="accent6">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2AE437-1B71-46F6-8C6C-77076DF86F52}"/>
              </a:ext>
            </a:extLst>
          </p:cNvPr>
          <p:cNvSpPr/>
          <p:nvPr/>
        </p:nvSpPr>
        <p:spPr>
          <a:xfrm>
            <a:off x="2857246" y="1235855"/>
            <a:ext cx="1308847" cy="38432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190C9F1-1148-4891-84EB-9A58CE6F4A08}"/>
              </a:ext>
            </a:extLst>
          </p:cNvPr>
          <p:cNvSpPr/>
          <p:nvPr/>
        </p:nvSpPr>
        <p:spPr>
          <a:xfrm>
            <a:off x="10191750" y="1178216"/>
            <a:ext cx="1707969" cy="40795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3392D83-5EB9-40E2-B1B0-7D159BD27C71}"/>
              </a:ext>
            </a:extLst>
          </p:cNvPr>
          <p:cNvSpPr/>
          <p:nvPr/>
        </p:nvSpPr>
        <p:spPr>
          <a:xfrm>
            <a:off x="175260" y="5346079"/>
            <a:ext cx="11841479" cy="1323439"/>
          </a:xfrm>
          <a:prstGeom prst="rect">
            <a:avLst/>
          </a:prstGeom>
        </p:spPr>
        <p:txBody>
          <a:bodyPr wrap="square">
            <a:spAutoFit/>
          </a:bodyPr>
          <a:lstStyle/>
          <a:p>
            <a:pPr algn="ctr"/>
            <a:r>
              <a:rPr lang="en-US" sz="2000" b="1" i="1" dirty="0">
                <a:solidFill>
                  <a:srgbClr val="FF0000"/>
                </a:solidFill>
              </a:rPr>
              <a:t>THIS ANALYSIS IS FOR INTERNAL REVIEW ONLY!  </a:t>
            </a:r>
          </a:p>
          <a:p>
            <a:pPr algn="ctr"/>
            <a:r>
              <a:rPr lang="en-US" sz="2000" dirty="0">
                <a:solidFill>
                  <a:srgbClr val="FF0000"/>
                </a:solidFill>
              </a:rPr>
              <a:t>Multi-criteria is part of the bill.  However, we do not want to a) pit management criteria against each other and b) do not want to box ourselves into a potentially meaningless #, with high sensitivity to weighting, nor prioritize mediocre sites at the expense of high value sites.</a:t>
            </a:r>
          </a:p>
        </p:txBody>
      </p:sp>
      <p:sp>
        <p:nvSpPr>
          <p:cNvPr id="22" name="Rectangle 21">
            <a:extLst>
              <a:ext uri="{FF2B5EF4-FFF2-40B4-BE49-F238E27FC236}">
                <a16:creationId xmlns:a16="http://schemas.microsoft.com/office/drawing/2014/main" id="{70975E1C-755E-44BD-9087-AF8DF933DFDB}"/>
              </a:ext>
            </a:extLst>
          </p:cNvPr>
          <p:cNvSpPr/>
          <p:nvPr/>
        </p:nvSpPr>
        <p:spPr>
          <a:xfrm>
            <a:off x="6612518" y="4742458"/>
            <a:ext cx="5179431" cy="338554"/>
          </a:xfrm>
          <a:prstGeom prst="rect">
            <a:avLst/>
          </a:prstGeom>
        </p:spPr>
        <p:txBody>
          <a:bodyPr wrap="none">
            <a:spAutoFit/>
          </a:bodyPr>
          <a:lstStyle/>
          <a:p>
            <a:r>
              <a:rPr lang="en-US" sz="1600" i="1">
                <a:solidFill>
                  <a:schemeClr val="accent1">
                    <a:lumMod val="75000"/>
                  </a:schemeClr>
                </a:solidFill>
              </a:rPr>
              <a:t>*wm-internal is displayed as % to highlight relative importance</a:t>
            </a:r>
          </a:p>
        </p:txBody>
      </p:sp>
    </p:spTree>
    <p:extLst>
      <p:ext uri="{BB962C8B-B14F-4D97-AF65-F5344CB8AC3E}">
        <p14:creationId xmlns:p14="http://schemas.microsoft.com/office/powerpoint/2010/main" val="1667882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D353-996F-40B3-AF20-9016DBC7A163}"/>
              </a:ext>
            </a:extLst>
          </p:cNvPr>
          <p:cNvSpPr>
            <a:spLocks noGrp="1"/>
          </p:cNvSpPr>
          <p:nvPr>
            <p:ph type="title"/>
          </p:nvPr>
        </p:nvSpPr>
        <p:spPr>
          <a:xfrm>
            <a:off x="913775" y="618518"/>
            <a:ext cx="10364451" cy="1010778"/>
          </a:xfrm>
        </p:spPr>
        <p:txBody>
          <a:bodyPr/>
          <a:lstStyle/>
          <a:p>
            <a:r>
              <a:rPr lang="en-US" dirty="0"/>
              <a:t>Stream Segment Selection Concerns</a:t>
            </a:r>
          </a:p>
        </p:txBody>
      </p:sp>
      <p:sp>
        <p:nvSpPr>
          <p:cNvPr id="3" name="Content Placeholder 2">
            <a:extLst>
              <a:ext uri="{FF2B5EF4-FFF2-40B4-BE49-F238E27FC236}">
                <a16:creationId xmlns:a16="http://schemas.microsoft.com/office/drawing/2014/main" id="{ADF663FF-4348-4061-9AEE-2B8A6BD187CF}"/>
              </a:ext>
            </a:extLst>
          </p:cNvPr>
          <p:cNvSpPr>
            <a:spLocks noGrp="1"/>
          </p:cNvSpPr>
          <p:nvPr>
            <p:ph idx="1"/>
          </p:nvPr>
        </p:nvSpPr>
        <p:spPr>
          <a:xfrm>
            <a:off x="913775" y="1995055"/>
            <a:ext cx="10364452" cy="3796145"/>
          </a:xfrm>
        </p:spPr>
        <p:txBody>
          <a:bodyPr>
            <a:normAutofit fontScale="77500" lnSpcReduction="20000"/>
          </a:bodyPr>
          <a:lstStyle/>
          <a:p>
            <a:r>
              <a:rPr lang="en-US" sz="2400" b="1" dirty="0"/>
              <a:t>Perennial vs Intermittent vs. Ephemeral  </a:t>
            </a:r>
            <a:r>
              <a:rPr lang="en-US" sz="2400" dirty="0"/>
              <a:t>(do we ignore ephemeral streams?) </a:t>
            </a:r>
            <a:r>
              <a:rPr lang="en-US" sz="2400" i="1" dirty="0">
                <a:solidFill>
                  <a:srgbClr val="FF0000"/>
                </a:solidFill>
              </a:rPr>
              <a:t>we do not have enough data to support this in </a:t>
            </a:r>
            <a:r>
              <a:rPr lang="en-US" sz="2400" i="1" dirty="0" err="1">
                <a:solidFill>
                  <a:srgbClr val="FF0000"/>
                </a:solidFill>
              </a:rPr>
              <a:t>NHDPlus</a:t>
            </a:r>
            <a:r>
              <a:rPr lang="en-US" sz="2400" i="1" dirty="0">
                <a:solidFill>
                  <a:srgbClr val="FF0000"/>
                </a:solidFill>
              </a:rPr>
              <a:t> v2, but we may be able to apply criteria from </a:t>
            </a:r>
            <a:r>
              <a:rPr lang="en-US" sz="2400" i="1" dirty="0" err="1">
                <a:solidFill>
                  <a:srgbClr val="FF0000"/>
                </a:solidFill>
              </a:rPr>
              <a:t>eFlows</a:t>
            </a:r>
            <a:r>
              <a:rPr lang="en-US" sz="2400" i="1" dirty="0">
                <a:solidFill>
                  <a:srgbClr val="FF0000"/>
                </a:solidFill>
              </a:rPr>
              <a:t> and require selecting higher order streams, or add a narrative recommendation.</a:t>
            </a:r>
            <a:endParaRPr lang="en-US" sz="2200" b="1" dirty="0">
              <a:solidFill>
                <a:schemeClr val="accent3">
                  <a:lumMod val="75000"/>
                </a:schemeClr>
              </a:solidFill>
              <a:highlight>
                <a:srgbClr val="FFFF00"/>
              </a:highlight>
            </a:endParaRPr>
          </a:p>
          <a:p>
            <a:r>
              <a:rPr lang="en-US" sz="2400" b="1" dirty="0"/>
              <a:t>Stream order or Drainage Area </a:t>
            </a:r>
            <a:r>
              <a:rPr lang="en-US" sz="2400" dirty="0"/>
              <a:t>(</a:t>
            </a:r>
            <a:r>
              <a:rPr lang="en-US" sz="2400" dirty="0" err="1"/>
              <a:t>NHDPlus</a:t>
            </a:r>
            <a:r>
              <a:rPr lang="en-US" sz="2400" dirty="0"/>
              <a:t> v2 VAA) </a:t>
            </a:r>
            <a:r>
              <a:rPr lang="en-US" sz="2400" i="1" dirty="0">
                <a:solidFill>
                  <a:srgbClr val="FF0000"/>
                </a:solidFill>
              </a:rPr>
              <a:t>threshold to ignore?  </a:t>
            </a:r>
            <a:endParaRPr lang="en-US" sz="2400" dirty="0"/>
          </a:p>
          <a:p>
            <a:r>
              <a:rPr lang="en-US" sz="2400" b="1" dirty="0"/>
              <a:t>Other suitability criteria </a:t>
            </a:r>
            <a:r>
              <a:rPr lang="en-US" sz="2400" i="1" dirty="0">
                <a:solidFill>
                  <a:srgbClr val="FF0000"/>
                </a:solidFill>
              </a:rPr>
              <a:t>do we eliminate non-natural sites? note – the data may not support this as some major rivers have been moved and are thus coded as artificial.  </a:t>
            </a:r>
            <a:endParaRPr lang="en-US" sz="2400" b="1" dirty="0"/>
          </a:p>
          <a:p>
            <a:r>
              <a:rPr lang="en-US" sz="2400" b="1" dirty="0"/>
              <a:t>Multi-benefits may be a function of resolution: </a:t>
            </a:r>
            <a:r>
              <a:rPr lang="en-US" sz="2400" i="1" dirty="0"/>
              <a:t>e.g. there may be multiple needs within a HUC12, but it may be impossible to select a site to cover all benefits if they occur in different parts of the watershed.  </a:t>
            </a:r>
          </a:p>
          <a:p>
            <a:r>
              <a:rPr lang="en-US" sz="2400" b="1" dirty="0"/>
              <a:t>Scale: </a:t>
            </a:r>
            <a:r>
              <a:rPr lang="en-US" sz="2400" dirty="0"/>
              <a:t>stream segment vs. HUC – how to change scale for purposes of a high-level report?  For identifying priorities?</a:t>
            </a:r>
          </a:p>
          <a:p>
            <a:endParaRPr lang="en-US" sz="2400" i="1" dirty="0"/>
          </a:p>
        </p:txBody>
      </p:sp>
    </p:spTree>
    <p:extLst>
      <p:ext uri="{BB962C8B-B14F-4D97-AF65-F5344CB8AC3E}">
        <p14:creationId xmlns:p14="http://schemas.microsoft.com/office/powerpoint/2010/main" val="41034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389E7-7DD4-4120-B5D9-C2E7FA4CE895}"/>
              </a:ext>
            </a:extLst>
          </p:cNvPr>
          <p:cNvSpPr>
            <a:spLocks noGrp="1"/>
          </p:cNvSpPr>
          <p:nvPr>
            <p:ph type="title"/>
          </p:nvPr>
        </p:nvSpPr>
        <p:spPr>
          <a:xfrm>
            <a:off x="913775" y="618518"/>
            <a:ext cx="10364451" cy="691668"/>
          </a:xfrm>
        </p:spPr>
        <p:txBody>
          <a:bodyPr/>
          <a:lstStyle/>
          <a:p>
            <a:r>
              <a:rPr lang="en-US"/>
              <a:t>Selecting Prioritization Criteria</a:t>
            </a:r>
          </a:p>
        </p:txBody>
      </p:sp>
      <p:sp>
        <p:nvSpPr>
          <p:cNvPr id="3" name="Content Placeholder 2">
            <a:extLst>
              <a:ext uri="{FF2B5EF4-FFF2-40B4-BE49-F238E27FC236}">
                <a16:creationId xmlns:a16="http://schemas.microsoft.com/office/drawing/2014/main" id="{CE718125-A2F4-44CA-9870-53C75521740A}"/>
              </a:ext>
            </a:extLst>
          </p:cNvPr>
          <p:cNvSpPr>
            <a:spLocks noGrp="1"/>
          </p:cNvSpPr>
          <p:nvPr>
            <p:ph sz="quarter" idx="13"/>
          </p:nvPr>
        </p:nvSpPr>
        <p:spPr>
          <a:xfrm>
            <a:off x="913775" y="1767386"/>
            <a:ext cx="10823796" cy="4023814"/>
          </a:xfrm>
        </p:spPr>
        <p:txBody>
          <a:bodyPr>
            <a:noAutofit/>
          </a:bodyPr>
          <a:lstStyle/>
          <a:p>
            <a:r>
              <a:rPr lang="en-US" sz="3200"/>
              <a:t>Preferred: Pre-existing data compilations and indices</a:t>
            </a:r>
          </a:p>
          <a:p>
            <a:r>
              <a:rPr lang="en-US" sz="3200"/>
              <a:t>Preferred: Vetted by multiple agencies or organizations</a:t>
            </a:r>
          </a:p>
          <a:p>
            <a:r>
              <a:rPr lang="en-US" sz="3200"/>
              <a:t>Transparent, open, available</a:t>
            </a:r>
          </a:p>
          <a:p>
            <a:r>
              <a:rPr lang="en-US" sz="3200"/>
              <a:t>Individual Datasets for specialized criteria</a:t>
            </a:r>
          </a:p>
          <a:p>
            <a:r>
              <a:rPr lang="en-US" sz="3200"/>
              <a:t>Specific locations (e.g. monitoring, reference sites, surface water diversion, etc.)</a:t>
            </a:r>
          </a:p>
        </p:txBody>
      </p:sp>
    </p:spTree>
    <p:extLst>
      <p:ext uri="{BB962C8B-B14F-4D97-AF65-F5344CB8AC3E}">
        <p14:creationId xmlns:p14="http://schemas.microsoft.com/office/powerpoint/2010/main" val="340896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4A0C-4ECD-4ADB-9E3A-E36C42B77A4E}"/>
              </a:ext>
            </a:extLst>
          </p:cNvPr>
          <p:cNvSpPr>
            <a:spLocks noGrp="1"/>
          </p:cNvSpPr>
          <p:nvPr>
            <p:ph type="title"/>
          </p:nvPr>
        </p:nvSpPr>
        <p:spPr>
          <a:xfrm>
            <a:off x="913775" y="618518"/>
            <a:ext cx="10364451" cy="902922"/>
          </a:xfrm>
        </p:spPr>
        <p:txBody>
          <a:bodyPr/>
          <a:lstStyle/>
          <a:p>
            <a:r>
              <a:rPr lang="en-US" dirty="0"/>
              <a:t>Prioritization and Ranking Summary</a:t>
            </a:r>
          </a:p>
        </p:txBody>
      </p:sp>
      <p:sp>
        <p:nvSpPr>
          <p:cNvPr id="3" name="Content Placeholder 2">
            <a:extLst>
              <a:ext uri="{FF2B5EF4-FFF2-40B4-BE49-F238E27FC236}">
                <a16:creationId xmlns:a16="http://schemas.microsoft.com/office/drawing/2014/main" id="{6EE8E85D-D21A-4F1A-8CB8-54F76997C1F9}"/>
              </a:ext>
            </a:extLst>
          </p:cNvPr>
          <p:cNvSpPr>
            <a:spLocks noGrp="1"/>
          </p:cNvSpPr>
          <p:nvPr>
            <p:ph sz="quarter" idx="13"/>
          </p:nvPr>
        </p:nvSpPr>
        <p:spPr>
          <a:xfrm>
            <a:off x="768403" y="1521440"/>
            <a:ext cx="10833047" cy="4718042"/>
          </a:xfrm>
        </p:spPr>
        <p:txBody>
          <a:bodyPr>
            <a:normAutofit lnSpcReduction="10000"/>
          </a:bodyPr>
          <a:lstStyle/>
          <a:p>
            <a:r>
              <a:rPr lang="en-US" dirty="0"/>
              <a:t>Each of the management criteria have unique challenges</a:t>
            </a:r>
          </a:p>
          <a:p>
            <a:pPr lvl="1"/>
            <a:r>
              <a:rPr lang="en-US" dirty="0"/>
              <a:t>Ecosystem = most straightforward; main challenge is scale and spatial distribution of criteria</a:t>
            </a:r>
          </a:p>
          <a:p>
            <a:pPr lvl="1"/>
            <a:r>
              <a:rPr lang="en-US" dirty="0"/>
              <a:t>Reference gage = “backwards” analysis – look for gaps first, then test for suitability</a:t>
            </a:r>
          </a:p>
          <a:p>
            <a:r>
              <a:rPr lang="en-US" dirty="0"/>
              <a:t>Combining high resolution or point data with lower resolution or HUC data may result in penalizing the high-resolution data if “averages” are used for an analysis. </a:t>
            </a:r>
          </a:p>
          <a:p>
            <a:r>
              <a:rPr lang="en-US" dirty="0"/>
              <a:t>Bringing the different analyses into a single ranking for the entire state will require considerations of correlation and weighting.  </a:t>
            </a:r>
            <a:r>
              <a:rPr lang="en-US" dirty="0">
                <a:highlight>
                  <a:srgbClr val="FFFF00"/>
                </a:highlight>
              </a:rPr>
              <a:t>Transparency is important</a:t>
            </a:r>
            <a:r>
              <a:rPr lang="en-US" dirty="0">
                <a:solidFill>
                  <a:srgbClr val="FFFF00"/>
                </a:solidFill>
                <a:highlight>
                  <a:srgbClr val="FFFF00"/>
                </a:highlight>
              </a:rPr>
              <a:t>. </a:t>
            </a:r>
          </a:p>
          <a:p>
            <a:r>
              <a:rPr lang="en-US" dirty="0"/>
              <a:t>Considering each category separately at the HUC12 level may result in too many undifferentiated priorities – scaling method is important for both the legislative report and the prioritization</a:t>
            </a:r>
          </a:p>
          <a:p>
            <a:r>
              <a:rPr lang="en-US" dirty="0"/>
              <a:t>Legislative report: high level, low resolution (mostly simplifies the problem).  </a:t>
            </a:r>
          </a:p>
          <a:p>
            <a:r>
              <a:rPr lang="en-US" dirty="0"/>
              <a:t>Data visualization and decision tool: higher resolution, dynamic analysis, potential to outlive project</a:t>
            </a:r>
          </a:p>
        </p:txBody>
      </p:sp>
    </p:spTree>
    <p:extLst>
      <p:ext uri="{BB962C8B-B14F-4D97-AF65-F5344CB8AC3E}">
        <p14:creationId xmlns:p14="http://schemas.microsoft.com/office/powerpoint/2010/main" val="281319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54FB-9ED0-4620-B40C-58157722DD62}"/>
              </a:ext>
            </a:extLst>
          </p:cNvPr>
          <p:cNvSpPr>
            <a:spLocks noGrp="1"/>
          </p:cNvSpPr>
          <p:nvPr>
            <p:ph type="title"/>
          </p:nvPr>
        </p:nvSpPr>
        <p:spPr>
          <a:xfrm>
            <a:off x="951874" y="333375"/>
            <a:ext cx="10364451" cy="605849"/>
          </a:xfrm>
        </p:spPr>
        <p:txBody>
          <a:bodyPr/>
          <a:lstStyle/>
          <a:p>
            <a:r>
              <a:rPr lang="en-US" dirty="0"/>
              <a:t>References (incomplete list)</a:t>
            </a:r>
          </a:p>
        </p:txBody>
      </p:sp>
      <p:sp>
        <p:nvSpPr>
          <p:cNvPr id="3" name="Content Placeholder 2">
            <a:extLst>
              <a:ext uri="{FF2B5EF4-FFF2-40B4-BE49-F238E27FC236}">
                <a16:creationId xmlns:a16="http://schemas.microsoft.com/office/drawing/2014/main" id="{C2D182C5-5B97-4069-9FFB-81083056E4E9}"/>
              </a:ext>
            </a:extLst>
          </p:cNvPr>
          <p:cNvSpPr>
            <a:spLocks noGrp="1"/>
          </p:cNvSpPr>
          <p:nvPr>
            <p:ph idx="1"/>
          </p:nvPr>
        </p:nvSpPr>
        <p:spPr>
          <a:xfrm>
            <a:off x="466725" y="1009650"/>
            <a:ext cx="11334750" cy="5514975"/>
          </a:xfrm>
        </p:spPr>
        <p:txBody>
          <a:bodyPr>
            <a:normAutofit fontScale="70000" lnSpcReduction="20000"/>
          </a:bodyPr>
          <a:lstStyle/>
          <a:p>
            <a:r>
              <a:rPr lang="en-US"/>
              <a:t>Grantham, T. and Andrews, L. (2020), </a:t>
            </a:r>
            <a:r>
              <a:rPr lang="en-US" i="1"/>
              <a:t>Efficiently Expanding California’s Gaged Stream Network, </a:t>
            </a:r>
            <a:r>
              <a:rPr lang="en-US"/>
              <a:t>White paper (personal communication).</a:t>
            </a:r>
          </a:p>
          <a:p>
            <a:r>
              <a:rPr lang="en-US"/>
              <a:t>Grantham, T. and Andrews, L. (2020), </a:t>
            </a:r>
            <a:r>
              <a:rPr lang="en-US" i="1"/>
              <a:t>Stream Network Analysis for Gages</a:t>
            </a:r>
            <a:r>
              <a:rPr lang="en-US"/>
              <a:t>, UC Berkeley presentation 22 October.</a:t>
            </a:r>
          </a:p>
          <a:p>
            <a:r>
              <a:rPr lang="en-US"/>
              <a:t>The Nature Conservancy Gage Gap II (2019), </a:t>
            </a:r>
            <a:r>
              <a:rPr lang="en-US">
                <a:hlinkClick r:id="rId3"/>
              </a:rPr>
              <a:t>www.codefornature.org</a:t>
            </a:r>
            <a:endParaRPr lang="en-US"/>
          </a:p>
          <a:p>
            <a:r>
              <a:rPr lang="en-US"/>
              <a:t>Falcone, J.A., 2017, U.S. Geological Survey GAGES-II time series data from consistent sources of land use, water use, agriculture, timber activities, dam removals, and other historical anthropogenic influences: U.S. Geological Survey data release, </a:t>
            </a:r>
            <a:r>
              <a:rPr lang="en-US">
                <a:hlinkClick r:id="rId4"/>
              </a:rPr>
              <a:t>https://doi.org/10.5066/F7HQ3XS4</a:t>
            </a:r>
            <a:r>
              <a:rPr lang="en-US"/>
              <a:t>.</a:t>
            </a:r>
          </a:p>
          <a:p>
            <a:r>
              <a:rPr lang="en-US"/>
              <a:t>Lane, B.A., Sandoval-Solis, S., Stein, E.D. et al. (2018). Beyond Metrics? The Role of Hydrologic Baseline Archetypes in Environmental Water Management. Environmental Management 62, 678–693. https://link.springer.com/article/10.1007/s00267-018-1077-7</a:t>
            </a:r>
          </a:p>
          <a:p>
            <a:r>
              <a:rPr lang="en-US"/>
              <a:t>Zimmerman, JKH, Carlisle, DM, May, JT, et al. (2018). Patterns and magnitude of flow alteration in California, USA. Freshwater Biol. 63: 859– 873. </a:t>
            </a:r>
            <a:r>
              <a:rPr lang="en-US">
                <a:hlinkClick r:id="rId5"/>
              </a:rPr>
              <a:t>https://onlinelibrary.wiley.com/doi/full/10.1111/fwb.13058</a:t>
            </a:r>
            <a:endParaRPr lang="en-US"/>
          </a:p>
          <a:p>
            <a:r>
              <a:rPr lang="en-US"/>
              <a:t>California e-flows data page: </a:t>
            </a:r>
            <a:r>
              <a:rPr lang="en-US">
                <a:hlinkClick r:id="rId6"/>
              </a:rPr>
              <a:t>https://eflows.ucdavis.edu/hydrology</a:t>
            </a:r>
            <a:endParaRPr lang="en-US"/>
          </a:p>
          <a:p>
            <a:r>
              <a:rPr lang="en-US"/>
              <a:t>US EPA (2013), California Integrated Assessment of Watershed Health, </a:t>
            </a:r>
            <a:r>
              <a:rPr lang="en-US">
                <a:hlinkClick r:id="rId7"/>
              </a:rPr>
              <a:t>https://mywaterquality.ca.gov/monitoring_council/healthy_watersheds/assessment.html</a:t>
            </a:r>
            <a:endParaRPr lang="en-US"/>
          </a:p>
          <a:p>
            <a:r>
              <a:rPr lang="en-US" sz="2100"/>
              <a:t>California Water Indicators Portal </a:t>
            </a:r>
            <a:r>
              <a:rPr lang="en-US" sz="2100">
                <a:hlinkClick r:id="rId8"/>
              </a:rPr>
              <a:t>https://indicators.ucdavis.edu/cwip/</a:t>
            </a:r>
            <a:endParaRPr lang="en-US" sz="2100"/>
          </a:p>
          <a:p>
            <a:r>
              <a:rPr lang="en-US"/>
              <a:t>O'Geen A, Saal M, Dahlke H, Doll D, Elkins R, Fulton A, Fogg G, Harter T, Hopmans J, Ingels C, Niederholzer F, Sandoval Solis S, Verdegaal P, Walkinshaw M. 2015. Soil suitability index identifies potential areas for groundwater banking on agricultural lands. Calif Agr 69(2):75-84. </a:t>
            </a:r>
            <a:r>
              <a:rPr lang="en-US">
                <a:hlinkClick r:id="rId9"/>
              </a:rPr>
              <a:t>https://doi.org/10.3733/ca.v069n02p75</a:t>
            </a:r>
            <a:r>
              <a:rPr lang="en-US"/>
              <a:t>.</a:t>
            </a:r>
          </a:p>
          <a:p>
            <a:r>
              <a:rPr lang="en-US"/>
              <a:t>SAGBI Data Portal </a:t>
            </a:r>
            <a:r>
              <a:rPr lang="en-US">
                <a:hlinkClick r:id="rId10"/>
              </a:rPr>
              <a:t>https://casoilresource.lawr.ucdavis.edu/sagbi/</a:t>
            </a:r>
            <a:endParaRPr lang="en-US"/>
          </a:p>
          <a:p>
            <a:r>
              <a:rPr lang="en-US"/>
              <a:t>Community Water Center Drinking Water Tool </a:t>
            </a:r>
            <a:r>
              <a:rPr lang="en-US">
                <a:hlinkClick r:id="rId11"/>
              </a:rPr>
              <a:t>https://drinkingwatertool.communitywatercenter.org/data/</a:t>
            </a:r>
            <a:endParaRPr lang="en-US"/>
          </a:p>
          <a:p>
            <a:endParaRPr lang="en-US"/>
          </a:p>
          <a:p>
            <a:endParaRPr lang="en-US"/>
          </a:p>
          <a:p>
            <a:endParaRPr lang="en-US"/>
          </a:p>
          <a:p>
            <a:endParaRPr lang="en-US"/>
          </a:p>
          <a:p>
            <a:endParaRPr lang="en-US" i="1"/>
          </a:p>
        </p:txBody>
      </p:sp>
    </p:spTree>
    <p:extLst>
      <p:ext uri="{BB962C8B-B14F-4D97-AF65-F5344CB8AC3E}">
        <p14:creationId xmlns:p14="http://schemas.microsoft.com/office/powerpoint/2010/main" val="147029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8CD52-FE63-4FA5-AE73-5D05D08F2727}"/>
              </a:ext>
            </a:extLst>
          </p:cNvPr>
          <p:cNvSpPr>
            <a:spLocks noGrp="1"/>
          </p:cNvSpPr>
          <p:nvPr>
            <p:ph type="title"/>
          </p:nvPr>
        </p:nvSpPr>
        <p:spPr>
          <a:xfrm>
            <a:off x="913775" y="618518"/>
            <a:ext cx="10364451" cy="991208"/>
          </a:xfrm>
        </p:spPr>
        <p:txBody>
          <a:bodyPr/>
          <a:lstStyle/>
          <a:p>
            <a:r>
              <a:rPr lang="en-US"/>
              <a:t>Legislative Report (Primary Output Product)</a:t>
            </a:r>
          </a:p>
        </p:txBody>
      </p:sp>
      <p:sp>
        <p:nvSpPr>
          <p:cNvPr id="3" name="Content Placeholder 2">
            <a:extLst>
              <a:ext uri="{FF2B5EF4-FFF2-40B4-BE49-F238E27FC236}">
                <a16:creationId xmlns:a16="http://schemas.microsoft.com/office/drawing/2014/main" id="{CB254799-F538-4F3D-9152-6EBBBCC6E2C6}"/>
              </a:ext>
            </a:extLst>
          </p:cNvPr>
          <p:cNvSpPr>
            <a:spLocks noGrp="1"/>
          </p:cNvSpPr>
          <p:nvPr>
            <p:ph sz="quarter" idx="13"/>
          </p:nvPr>
        </p:nvSpPr>
        <p:spPr>
          <a:xfrm>
            <a:off x="608974" y="1972645"/>
            <a:ext cx="6199905" cy="4387695"/>
          </a:xfrm>
        </p:spPr>
        <p:txBody>
          <a:bodyPr>
            <a:noAutofit/>
          </a:bodyPr>
          <a:lstStyle/>
          <a:p>
            <a:pPr marL="0" indent="0">
              <a:buNone/>
            </a:pPr>
            <a:r>
              <a:rPr lang="en-US" sz="1800" b="1" dirty="0"/>
              <a:t>What: </a:t>
            </a:r>
            <a:r>
              <a:rPr lang="en-US" sz="1800" i="1" dirty="0">
                <a:solidFill>
                  <a:srgbClr val="FF0000"/>
                </a:solidFill>
              </a:rPr>
              <a:t>Stream Gaging PLAN </a:t>
            </a:r>
            <a:r>
              <a:rPr lang="en-US" sz="1800" dirty="0"/>
              <a:t>to legislature (no funding, no installation, primarily to support future efforts)</a:t>
            </a:r>
          </a:p>
          <a:p>
            <a:pPr marL="0" indent="0">
              <a:buNone/>
            </a:pPr>
            <a:r>
              <a:rPr lang="en-US" sz="1800" b="1" dirty="0"/>
              <a:t>When: </a:t>
            </a:r>
            <a:r>
              <a:rPr lang="en-US" sz="1800" dirty="0">
                <a:highlight>
                  <a:srgbClr val="FFFF00"/>
                </a:highlight>
              </a:rPr>
              <a:t>Due 6/30/2022, draft summer 2021</a:t>
            </a:r>
          </a:p>
          <a:p>
            <a:pPr marL="0" indent="0">
              <a:buNone/>
            </a:pPr>
            <a:r>
              <a:rPr lang="en-US" sz="1800" b="1" dirty="0"/>
              <a:t>Prioritization Component</a:t>
            </a:r>
          </a:p>
          <a:p>
            <a:pPr>
              <a:spcBef>
                <a:spcPts val="0"/>
              </a:spcBef>
            </a:pPr>
            <a:r>
              <a:rPr lang="en-US" sz="1800" u="sng" dirty="0"/>
              <a:t>List of Priority Watersheds </a:t>
            </a:r>
            <a:r>
              <a:rPr lang="en-US" sz="1800" dirty="0"/>
              <a:t>based on Criteria in the Bill</a:t>
            </a:r>
          </a:p>
          <a:p>
            <a:pPr>
              <a:spcBef>
                <a:spcPts val="0"/>
              </a:spcBef>
            </a:pPr>
            <a:r>
              <a:rPr lang="en-US" sz="1800" dirty="0"/>
              <a:t>Gage Gap Analysis</a:t>
            </a:r>
          </a:p>
          <a:p>
            <a:pPr>
              <a:spcBef>
                <a:spcPts val="0"/>
              </a:spcBef>
            </a:pPr>
            <a:r>
              <a:rPr lang="en-US" sz="1800" dirty="0"/>
              <a:t>Identification of “Low-Hanging Fruit</a:t>
            </a:r>
            <a:r>
              <a:rPr lang="en-US" sz="1800" b="1" dirty="0"/>
              <a:t>” </a:t>
            </a:r>
          </a:p>
          <a:p>
            <a:pPr>
              <a:spcBef>
                <a:spcPts val="0"/>
              </a:spcBef>
            </a:pPr>
            <a:endParaRPr lang="en-US" sz="1000" b="1" dirty="0"/>
          </a:p>
          <a:p>
            <a:pPr marL="0" indent="0">
              <a:spcBef>
                <a:spcPts val="0"/>
              </a:spcBef>
              <a:buNone/>
            </a:pPr>
            <a:r>
              <a:rPr lang="en-US" sz="1800" b="1" dirty="0"/>
              <a:t>Things to Note:</a:t>
            </a:r>
          </a:p>
          <a:p>
            <a:pPr>
              <a:spcBef>
                <a:spcPts val="0"/>
              </a:spcBef>
            </a:pPr>
            <a:r>
              <a:rPr lang="en-US" sz="1800" dirty="0"/>
              <a:t>High-level, low resolution (HUC10) analysis – the criteria will be discussed and ranked, but the list will be essentially static.</a:t>
            </a:r>
          </a:p>
          <a:p>
            <a:pPr>
              <a:spcBef>
                <a:spcPts val="0"/>
              </a:spcBef>
            </a:pPr>
            <a:r>
              <a:rPr lang="en-US" sz="1800" u="sng" dirty="0"/>
              <a:t>Narrative recommendations </a:t>
            </a:r>
            <a:r>
              <a:rPr lang="en-US" sz="1800" dirty="0"/>
              <a:t>will be included.</a:t>
            </a:r>
          </a:p>
          <a:p>
            <a:endParaRPr lang="en-US" sz="1800" dirty="0"/>
          </a:p>
          <a:p>
            <a:pPr marL="0" indent="0">
              <a:buNone/>
            </a:pPr>
            <a:endParaRPr lang="en-US" sz="1800" b="1" dirty="0"/>
          </a:p>
          <a:p>
            <a:pPr marL="0" indent="0">
              <a:buNone/>
            </a:pPr>
            <a:endParaRPr lang="en-US" sz="1800" b="1" dirty="0"/>
          </a:p>
          <a:p>
            <a:pPr marL="0" indent="0">
              <a:buNone/>
            </a:pPr>
            <a:endParaRPr lang="en-US" sz="1800" dirty="0"/>
          </a:p>
          <a:p>
            <a:pPr marL="0" indent="0">
              <a:buNone/>
            </a:pPr>
            <a:endParaRPr lang="en-US" sz="1800" dirty="0"/>
          </a:p>
        </p:txBody>
      </p:sp>
      <p:sp>
        <p:nvSpPr>
          <p:cNvPr id="4" name="Rectangle 3">
            <a:extLst>
              <a:ext uri="{FF2B5EF4-FFF2-40B4-BE49-F238E27FC236}">
                <a16:creationId xmlns:a16="http://schemas.microsoft.com/office/drawing/2014/main" id="{21E49743-AA99-44D8-8900-C3C6F3388495}"/>
              </a:ext>
            </a:extLst>
          </p:cNvPr>
          <p:cNvSpPr/>
          <p:nvPr/>
        </p:nvSpPr>
        <p:spPr>
          <a:xfrm>
            <a:off x="7213799" y="2130426"/>
            <a:ext cx="4187858" cy="310854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rad="63500">
              <a:schemeClr val="accent1">
                <a:satMod val="175000"/>
                <a:alpha val="40000"/>
              </a:schemeClr>
            </a:glow>
          </a:effectLst>
        </p:spPr>
        <p:txBody>
          <a:bodyPr wrap="square">
            <a:spAutoFit/>
          </a:bodyPr>
          <a:lstStyle/>
          <a:p>
            <a:r>
              <a:rPr lang="en-US" sz="1400" dirty="0">
                <a:solidFill>
                  <a:schemeClr val="accent1"/>
                </a:solidFill>
                <a:latin typeface="Baskerville Old Face" panose="02020602080505020303" pitchFamily="18" charset="0"/>
                <a:hlinkClick r:id="rId3">
                  <a:extLst>
                    <a:ext uri="{A12FA001-AC4F-418D-AE19-62706E023703}">
                      <ahyp:hlinkClr xmlns:ahyp="http://schemas.microsoft.com/office/drawing/2018/hyperlinkcolor" val="tx"/>
                    </a:ext>
                  </a:extLst>
                </a:hlinkClick>
              </a:rPr>
              <a:t>Senate Bill No. 19</a:t>
            </a:r>
            <a:r>
              <a:rPr lang="en-US" sz="1400" dirty="0">
                <a:solidFill>
                  <a:schemeClr val="accent1"/>
                </a:solidFill>
                <a:latin typeface="Baskerville Old Face" panose="02020602080505020303" pitchFamily="18" charset="0"/>
              </a:rPr>
              <a:t> (SB 19) (Statutes of 2019, Chapter 361, Dodd) enacts Water Code section 144, which directs the Department of Water Resources (DWR) and the State Water Resources Control Board (State Water Board) </a:t>
            </a:r>
            <a:r>
              <a:rPr lang="en-US" sz="1400" b="1" dirty="0">
                <a:solidFill>
                  <a:schemeClr val="accent1"/>
                </a:solidFill>
                <a:highlight>
                  <a:srgbClr val="FFFF00"/>
                </a:highlight>
                <a:latin typeface="Baskerville Old Face" panose="02020602080505020303" pitchFamily="18" charset="0"/>
              </a:rPr>
              <a:t>to develop a plan </a:t>
            </a:r>
            <a:r>
              <a:rPr lang="en-US" sz="1400" dirty="0">
                <a:solidFill>
                  <a:schemeClr val="accent1"/>
                </a:solidFill>
                <a:latin typeface="Baskerville Old Face" panose="02020602080505020303" pitchFamily="18" charset="0"/>
              </a:rPr>
              <a:t>to address gaging information gaps through the deployment of a network of prioritized stream gages in consultation with the California Department of Fish and Wildlife (CDFW), Department of Conservation (DOC), the Central Valley Flood Protection Board (Flood Board), and interested stakeholders. The stream gaging plan will identify significant gaps in the stream gaging network to meet the wide variety of water management needs, which are increasingly important in the face of a changing climate. </a:t>
            </a:r>
          </a:p>
        </p:txBody>
      </p:sp>
    </p:spTree>
    <p:extLst>
      <p:ext uri="{BB962C8B-B14F-4D97-AF65-F5344CB8AC3E}">
        <p14:creationId xmlns:p14="http://schemas.microsoft.com/office/powerpoint/2010/main" val="37114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dy of water&#10;&#10;Description automatically generated">
            <a:extLst>
              <a:ext uri="{FF2B5EF4-FFF2-40B4-BE49-F238E27FC236}">
                <a16:creationId xmlns:a16="http://schemas.microsoft.com/office/drawing/2014/main" id="{BBFA9534-5F73-4378-BED7-B22B6D85C11B}"/>
              </a:ext>
            </a:extLst>
          </p:cNvPr>
          <p:cNvPicPr>
            <a:picLocks noChangeAspect="1"/>
          </p:cNvPicPr>
          <p:nvPr/>
        </p:nvPicPr>
        <p:blipFill rotWithShape="1">
          <a:blip r:embed="rId3">
            <a:alphaModFix amt="35000"/>
          </a:blip>
          <a:srcRect t="17399" b="7601"/>
          <a:stretch/>
        </p:blipFill>
        <p:spPr>
          <a:xfrm>
            <a:off x="20" y="10"/>
            <a:ext cx="12191980" cy="6857990"/>
          </a:xfrm>
          <a:prstGeom prst="rect">
            <a:avLst/>
          </a:prstGeom>
          <a:solidFill>
            <a:schemeClr val="accent2">
              <a:lumMod val="40000"/>
              <a:lumOff val="60000"/>
              <a:alpha val="0"/>
            </a:schemeClr>
          </a:solidFill>
        </p:spPr>
      </p:pic>
      <p:sp>
        <p:nvSpPr>
          <p:cNvPr id="2" name="Title 1">
            <a:extLst>
              <a:ext uri="{FF2B5EF4-FFF2-40B4-BE49-F238E27FC236}">
                <a16:creationId xmlns:a16="http://schemas.microsoft.com/office/drawing/2014/main" id="{2163C1A4-5ACB-47A6-9B9F-1ADF254B4C8A}"/>
              </a:ext>
            </a:extLst>
          </p:cNvPr>
          <p:cNvSpPr>
            <a:spLocks noGrp="1"/>
          </p:cNvSpPr>
          <p:nvPr>
            <p:ph type="ctrTitle"/>
          </p:nvPr>
        </p:nvSpPr>
        <p:spPr>
          <a:xfrm>
            <a:off x="864524" y="2125980"/>
            <a:ext cx="10291156" cy="1684018"/>
          </a:xfrm>
        </p:spPr>
        <p:txBody>
          <a:bodyPr>
            <a:normAutofit fontScale="90000"/>
          </a:bodyPr>
          <a:lstStyle/>
          <a:p>
            <a:pPr>
              <a:lnSpc>
                <a:spcPct val="120000"/>
              </a:lnSpc>
              <a:spcBef>
                <a:spcPts val="1200"/>
              </a:spcBef>
            </a:pPr>
            <a:r>
              <a:rPr lang="en-US" sz="5300" b="1" dirty="0">
                <a:solidFill>
                  <a:schemeClr val="accent1">
                    <a:lumMod val="50000"/>
                  </a:schemeClr>
                </a:solidFill>
                <a:latin typeface="Arial" panose="020B0604020202020204" pitchFamily="34" charset="0"/>
                <a:cs typeface="Arial" panose="020B0604020202020204" pitchFamily="34" charset="0"/>
              </a:rPr>
              <a:t>SB 19 Stream Gaging</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Data Viz and Decision Tool</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Collaboration, Vision, and Actions</a:t>
            </a:r>
          </a:p>
        </p:txBody>
      </p:sp>
      <p:sp>
        <p:nvSpPr>
          <p:cNvPr id="3" name="Subtitle 2">
            <a:extLst>
              <a:ext uri="{FF2B5EF4-FFF2-40B4-BE49-F238E27FC236}">
                <a16:creationId xmlns:a16="http://schemas.microsoft.com/office/drawing/2014/main" id="{43DAAF99-2076-4077-809F-6FF2F6D66496}"/>
              </a:ext>
            </a:extLst>
          </p:cNvPr>
          <p:cNvSpPr>
            <a:spLocks noGrp="1"/>
          </p:cNvSpPr>
          <p:nvPr>
            <p:ph type="subTitle" idx="1"/>
          </p:nvPr>
        </p:nvSpPr>
        <p:spPr>
          <a:xfrm>
            <a:off x="1751012" y="4579557"/>
            <a:ext cx="8689976" cy="1561805"/>
          </a:xfrm>
          <a:noFill/>
        </p:spPr>
        <p:txBody>
          <a:bodyPr vert="horz" lIns="91440" tIns="45720" rIns="91440" bIns="45720" rtlCol="0" anchor="t">
            <a:normAutofit/>
          </a:bodyPr>
          <a:lstStyle/>
          <a:p>
            <a:r>
              <a:rPr lang="en-US" dirty="0">
                <a:solidFill>
                  <a:schemeClr val="tx1">
                    <a:lumMod val="65000"/>
                    <a:lumOff val="35000"/>
                  </a:schemeClr>
                </a:solidFill>
                <a:latin typeface="Arial"/>
                <a:cs typeface="Arial"/>
              </a:rPr>
              <a:t>UC Berkeley and Internet of Water</a:t>
            </a:r>
          </a:p>
          <a:p>
            <a:r>
              <a:rPr lang="en-US" dirty="0">
                <a:solidFill>
                  <a:schemeClr val="tx1">
                    <a:lumMod val="65000"/>
                    <a:lumOff val="35000"/>
                  </a:schemeClr>
                </a:solidFill>
                <a:latin typeface="Arial" panose="020B0604020202020204" pitchFamily="34" charset="0"/>
                <a:cs typeface="Arial" panose="020B0604020202020204" pitchFamily="34" charset="0"/>
              </a:rPr>
              <a:t>June 2021</a:t>
            </a:r>
          </a:p>
        </p:txBody>
      </p:sp>
    </p:spTree>
    <p:extLst>
      <p:ext uri="{BB962C8B-B14F-4D97-AF65-F5344CB8AC3E}">
        <p14:creationId xmlns:p14="http://schemas.microsoft.com/office/powerpoint/2010/main" val="4242805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0826-CD40-46A6-BDE5-D61390073690}"/>
              </a:ext>
            </a:extLst>
          </p:cNvPr>
          <p:cNvSpPr>
            <a:spLocks noGrp="1"/>
          </p:cNvSpPr>
          <p:nvPr>
            <p:ph type="title"/>
          </p:nvPr>
        </p:nvSpPr>
        <p:spPr>
          <a:xfrm>
            <a:off x="913775" y="618518"/>
            <a:ext cx="10364451" cy="762048"/>
          </a:xfrm>
        </p:spPr>
        <p:txBody>
          <a:bodyPr/>
          <a:lstStyle/>
          <a:p>
            <a:r>
              <a:rPr lang="en-US" dirty="0"/>
              <a:t>Open Questions (for both UCB and IoW)</a:t>
            </a:r>
          </a:p>
        </p:txBody>
      </p:sp>
      <p:sp>
        <p:nvSpPr>
          <p:cNvPr id="3" name="Content Placeholder 2">
            <a:extLst>
              <a:ext uri="{FF2B5EF4-FFF2-40B4-BE49-F238E27FC236}">
                <a16:creationId xmlns:a16="http://schemas.microsoft.com/office/drawing/2014/main" id="{60C07693-89E2-40B6-AB2B-E746E1F333B2}"/>
              </a:ext>
            </a:extLst>
          </p:cNvPr>
          <p:cNvSpPr>
            <a:spLocks noGrp="1"/>
          </p:cNvSpPr>
          <p:nvPr>
            <p:ph sz="quarter" idx="13"/>
          </p:nvPr>
        </p:nvSpPr>
        <p:spPr>
          <a:xfrm>
            <a:off x="913775" y="1628440"/>
            <a:ext cx="10363826" cy="4231340"/>
          </a:xfrm>
        </p:spPr>
        <p:txBody>
          <a:bodyPr>
            <a:normAutofit/>
          </a:bodyPr>
          <a:lstStyle/>
          <a:p>
            <a:r>
              <a:rPr lang="en-US" sz="2400" dirty="0"/>
              <a:t>Should we develop this conceptual model / framework for both, or separate </a:t>
            </a:r>
            <a:r>
              <a:rPr lang="en-US" sz="2400" i="1" dirty="0"/>
              <a:t>(if both – should we invite Lucy Andrews to the IoW </a:t>
            </a:r>
            <a:r>
              <a:rPr lang="en-US" sz="2400" i="1" dirty="0" err="1"/>
              <a:t>Github</a:t>
            </a:r>
            <a:r>
              <a:rPr lang="en-US" sz="2400" i="1" dirty="0"/>
              <a:t> repository)</a:t>
            </a:r>
          </a:p>
          <a:p>
            <a:r>
              <a:rPr lang="en-US" sz="2400" dirty="0"/>
              <a:t>Is there </a:t>
            </a:r>
            <a:r>
              <a:rPr lang="en-US" sz="2400" u="sng" dirty="0"/>
              <a:t>potential for IoW to implement part of the UCB R-code</a:t>
            </a:r>
            <a:r>
              <a:rPr lang="en-US" sz="2400" dirty="0"/>
              <a:t> on the backend?</a:t>
            </a:r>
          </a:p>
          <a:p>
            <a:r>
              <a:rPr lang="en-US" sz="2400" dirty="0"/>
              <a:t>Timelines, Schedules, Workflow.</a:t>
            </a:r>
          </a:p>
          <a:p>
            <a:r>
              <a:rPr lang="en-US" sz="2400" dirty="0"/>
              <a:t>How will transition to CA-State potentially work?  Is there follow-up work? (data-based but also publication-based). </a:t>
            </a:r>
          </a:p>
        </p:txBody>
      </p:sp>
    </p:spTree>
    <p:extLst>
      <p:ext uri="{BB962C8B-B14F-4D97-AF65-F5344CB8AC3E}">
        <p14:creationId xmlns:p14="http://schemas.microsoft.com/office/powerpoint/2010/main" val="2331091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8AEC-B6B3-46D2-B470-3535B87B8EC9}"/>
              </a:ext>
            </a:extLst>
          </p:cNvPr>
          <p:cNvSpPr>
            <a:spLocks noGrp="1"/>
          </p:cNvSpPr>
          <p:nvPr>
            <p:ph type="title"/>
          </p:nvPr>
        </p:nvSpPr>
        <p:spPr>
          <a:xfrm>
            <a:off x="161841" y="618517"/>
            <a:ext cx="11116385" cy="1121271"/>
          </a:xfrm>
        </p:spPr>
        <p:txBody>
          <a:bodyPr/>
          <a:lstStyle/>
          <a:p>
            <a:r>
              <a:rPr lang="en-US" dirty="0"/>
              <a:t>Data Visualization and Decision Tool </a:t>
            </a:r>
            <a:br>
              <a:rPr lang="en-US" dirty="0"/>
            </a:br>
            <a:r>
              <a:rPr lang="en-US" sz="2800" dirty="0"/>
              <a:t>(Secondary Output Products)</a:t>
            </a:r>
            <a:endParaRPr lang="en-US" dirty="0"/>
          </a:p>
        </p:txBody>
      </p:sp>
      <p:sp>
        <p:nvSpPr>
          <p:cNvPr id="4" name="Content Placeholder 2">
            <a:extLst>
              <a:ext uri="{FF2B5EF4-FFF2-40B4-BE49-F238E27FC236}">
                <a16:creationId xmlns:a16="http://schemas.microsoft.com/office/drawing/2014/main" id="{062F01C0-8683-4899-AB3B-10DA7C318D9C}"/>
              </a:ext>
            </a:extLst>
          </p:cNvPr>
          <p:cNvSpPr txBox="1">
            <a:spLocks/>
          </p:cNvSpPr>
          <p:nvPr/>
        </p:nvSpPr>
        <p:spPr>
          <a:xfrm>
            <a:off x="584698" y="1972645"/>
            <a:ext cx="6770962" cy="438769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1800" b="1"/>
              <a:t>What: </a:t>
            </a:r>
            <a:r>
              <a:rPr lang="en-US" sz="1800"/>
              <a:t>Data Visualization, Decision Tool, Data Layers, and Gage Gap</a:t>
            </a:r>
          </a:p>
          <a:p>
            <a:pPr marL="0" indent="0">
              <a:buFont typeface="Arial" panose="020B0604020202020204" pitchFamily="34" charset="0"/>
              <a:buNone/>
            </a:pPr>
            <a:r>
              <a:rPr lang="en-US" sz="1800" b="1"/>
              <a:t>When: </a:t>
            </a:r>
            <a:r>
              <a:rPr lang="en-US" sz="1800"/>
              <a:t>As time and resources allow</a:t>
            </a:r>
          </a:p>
          <a:p>
            <a:pPr marL="0" indent="0">
              <a:buFont typeface="Arial" panose="020B0604020202020204" pitchFamily="34" charset="0"/>
              <a:buNone/>
            </a:pPr>
            <a:r>
              <a:rPr lang="en-US" sz="1800" b="1"/>
              <a:t>What would we like to do?</a:t>
            </a:r>
          </a:p>
          <a:p>
            <a:pPr>
              <a:spcBef>
                <a:spcPts val="0"/>
              </a:spcBef>
            </a:pPr>
            <a:r>
              <a:rPr lang="en-US" sz="1800"/>
              <a:t>Interactive Visualization of Prioritization and Gage Gap</a:t>
            </a:r>
          </a:p>
          <a:p>
            <a:pPr>
              <a:spcBef>
                <a:spcPts val="0"/>
              </a:spcBef>
            </a:pPr>
            <a:r>
              <a:rPr lang="en-US" sz="1800"/>
              <a:t>Ability to </a:t>
            </a:r>
            <a:r>
              <a:rPr lang="en-US" sz="1800" b="1" u="sng"/>
              <a:t>identify priorities </a:t>
            </a:r>
            <a:r>
              <a:rPr lang="en-US" sz="1800" i="1"/>
              <a:t>(where should we put a gage?)</a:t>
            </a:r>
            <a:r>
              <a:rPr lang="en-US" sz="1800"/>
              <a:t> based on specific criteria-of-interest or location.</a:t>
            </a:r>
          </a:p>
          <a:p>
            <a:pPr>
              <a:spcBef>
                <a:spcPts val="0"/>
              </a:spcBef>
            </a:pPr>
            <a:r>
              <a:rPr lang="en-US" sz="1800"/>
              <a:t>Ability to </a:t>
            </a:r>
            <a:r>
              <a:rPr lang="en-US" sz="1800" b="1" u="sng"/>
              <a:t>give credit </a:t>
            </a:r>
            <a:r>
              <a:rPr lang="en-US" sz="1800"/>
              <a:t>for proposed locations </a:t>
            </a:r>
            <a:r>
              <a:rPr lang="en-US" sz="1800" i="1"/>
              <a:t>(what else does this proposed gage benefit?)</a:t>
            </a:r>
          </a:p>
          <a:p>
            <a:pPr>
              <a:spcBef>
                <a:spcPts val="0"/>
              </a:spcBef>
            </a:pPr>
            <a:endParaRPr lang="en-US" sz="1000" b="1"/>
          </a:p>
          <a:p>
            <a:pPr marL="0" indent="0">
              <a:spcBef>
                <a:spcPts val="0"/>
              </a:spcBef>
              <a:buFont typeface="Arial" panose="020B0604020202020204" pitchFamily="34" charset="0"/>
              <a:buNone/>
            </a:pPr>
            <a:r>
              <a:rPr lang="en-US" sz="1800" b="1"/>
              <a:t>Things to Note:</a:t>
            </a:r>
          </a:p>
          <a:p>
            <a:pPr>
              <a:spcBef>
                <a:spcPts val="0"/>
              </a:spcBef>
            </a:pPr>
            <a:r>
              <a:rPr lang="en-US" sz="1800"/>
              <a:t>Higher resolution (stream segment level)</a:t>
            </a:r>
          </a:p>
          <a:p>
            <a:pPr>
              <a:spcBef>
                <a:spcPts val="0"/>
              </a:spcBef>
            </a:pPr>
            <a:r>
              <a:rPr lang="en-US" sz="1800"/>
              <a:t>Dynamic prioritization</a:t>
            </a:r>
          </a:p>
          <a:p>
            <a:pPr>
              <a:spcBef>
                <a:spcPts val="0"/>
              </a:spcBef>
            </a:pPr>
            <a:endParaRPr lang="en-US" sz="1800"/>
          </a:p>
          <a:p>
            <a:endParaRPr lang="en-US" sz="1800"/>
          </a:p>
          <a:p>
            <a:pPr marL="0" indent="0">
              <a:buFont typeface="Arial" panose="020B0604020202020204" pitchFamily="34" charset="0"/>
              <a:buNone/>
            </a:pPr>
            <a:endParaRPr lang="en-US" sz="1800" b="1"/>
          </a:p>
          <a:p>
            <a:pPr marL="0" indent="0">
              <a:buFont typeface="Arial" panose="020B0604020202020204" pitchFamily="34" charset="0"/>
              <a:buNone/>
            </a:pPr>
            <a:endParaRPr lang="en-US" sz="1800" b="1"/>
          </a:p>
          <a:p>
            <a:pPr marL="0" indent="0">
              <a:buFont typeface="Arial" panose="020B0604020202020204" pitchFamily="34" charset="0"/>
              <a:buNone/>
            </a:pPr>
            <a:endParaRPr lang="en-US" sz="1800"/>
          </a:p>
          <a:p>
            <a:pPr marL="0" indent="0">
              <a:buFont typeface="Arial" panose="020B0604020202020204" pitchFamily="34" charset="0"/>
              <a:buNone/>
            </a:pPr>
            <a:endParaRPr lang="en-US" sz="1800"/>
          </a:p>
        </p:txBody>
      </p:sp>
      <p:pic>
        <p:nvPicPr>
          <p:cNvPr id="5" name="Picture 2" descr="Internet of Water">
            <a:extLst>
              <a:ext uri="{FF2B5EF4-FFF2-40B4-BE49-F238E27FC236}">
                <a16:creationId xmlns:a16="http://schemas.microsoft.com/office/drawing/2014/main" id="{DF8AB1FA-3801-4837-BAE0-2797E65D2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225" y="5656417"/>
            <a:ext cx="20955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49E2DAA-DD80-4E3D-ADF3-674BCA8DC25C}"/>
              </a:ext>
            </a:extLst>
          </p:cNvPr>
          <p:cNvPicPr>
            <a:picLocks noChangeAspect="1"/>
          </p:cNvPicPr>
          <p:nvPr/>
        </p:nvPicPr>
        <p:blipFill>
          <a:blip r:embed="rId3"/>
          <a:stretch>
            <a:fillRect/>
          </a:stretch>
        </p:blipFill>
        <p:spPr>
          <a:xfrm>
            <a:off x="7663156" y="1871115"/>
            <a:ext cx="3541398" cy="3654312"/>
          </a:xfrm>
          <a:prstGeom prst="rect">
            <a:avLst/>
          </a:prstGeom>
          <a:ln w="15875">
            <a:solidFill>
              <a:schemeClr val="accent1"/>
            </a:solidFill>
          </a:ln>
        </p:spPr>
      </p:pic>
      <p:sp>
        <p:nvSpPr>
          <p:cNvPr id="9" name="Rectangle 8">
            <a:extLst>
              <a:ext uri="{FF2B5EF4-FFF2-40B4-BE49-F238E27FC236}">
                <a16:creationId xmlns:a16="http://schemas.microsoft.com/office/drawing/2014/main" id="{85FFD419-FF5C-4B5C-AB16-B8E168E80B9C}"/>
              </a:ext>
            </a:extLst>
          </p:cNvPr>
          <p:cNvSpPr/>
          <p:nvPr/>
        </p:nvSpPr>
        <p:spPr>
          <a:xfrm>
            <a:off x="4734161" y="6360340"/>
            <a:ext cx="2775247" cy="369332"/>
          </a:xfrm>
          <a:prstGeom prst="rect">
            <a:avLst/>
          </a:prstGeom>
        </p:spPr>
        <p:txBody>
          <a:bodyPr wrap="none">
            <a:spAutoFit/>
          </a:bodyPr>
          <a:lstStyle/>
          <a:p>
            <a:r>
              <a:rPr lang="en-US">
                <a:hlinkClick r:id="rId4">
                  <a:extLst>
                    <a:ext uri="{A12FA001-AC4F-418D-AE19-62706E023703}">
                      <ahyp:hlinkClr xmlns:ahyp="http://schemas.microsoft.com/office/drawing/2018/hyperlinkcolor" val="tx"/>
                    </a:ext>
                  </a:extLst>
                </a:hlinkClick>
              </a:rPr>
              <a:t>https://internetofwater.org/</a:t>
            </a:r>
            <a:endParaRPr lang="en-US"/>
          </a:p>
        </p:txBody>
      </p:sp>
    </p:spTree>
    <p:extLst>
      <p:ext uri="{BB962C8B-B14F-4D97-AF65-F5344CB8AC3E}">
        <p14:creationId xmlns:p14="http://schemas.microsoft.com/office/powerpoint/2010/main" val="282082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A4633025ED448B38F1013D1A2C8E9" ma:contentTypeVersion="17" ma:contentTypeDescription="Create a new document." ma:contentTypeScope="" ma:versionID="e4da559f7baff71efe2c26dd80c5c7f7">
  <xsd:schema xmlns:xsd="http://www.w3.org/2001/XMLSchema" xmlns:xs="http://www.w3.org/2001/XMLSchema" xmlns:p="http://schemas.microsoft.com/office/2006/metadata/properties" xmlns:ns2="f2028f1e-49a3-4179-88b2-af405860d1ad" xmlns:ns3="851dfaa3-aae8-4c03-b90c-7dd4a6526d0d" targetNamespace="http://schemas.microsoft.com/office/2006/metadata/properties" ma:root="true" ma:fieldsID="8720e1eb2bab450fb8121c0ab14bf55f" ns2:_="" ns3:_="">
    <xsd:import namespace="f2028f1e-49a3-4179-88b2-af405860d1ad"/>
    <xsd:import namespace="851dfaa3-aae8-4c03-b90c-7dd4a6526d0d"/>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028f1e-49a3-4179-88b2-af405860d1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1dfaa3-aae8-4c03-b90c-7dd4a6526d0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321C7B-A733-4556-90C5-19A35ED32BBF}">
  <ds:schemaRefs>
    <ds:schemaRef ds:uri="851dfaa3-aae8-4c03-b90c-7dd4a6526d0d"/>
    <ds:schemaRef ds:uri="f2028f1e-49a3-4179-88b2-af405860d1a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5D7B3DB-E6AF-48A6-97A9-CFEA2C89CF59}">
  <ds:schemaRefs>
    <ds:schemaRef ds:uri="851dfaa3-aae8-4c03-b90c-7dd4a6526d0d"/>
    <ds:schemaRef ds:uri="f2028f1e-49a3-4179-88b2-af405860d1a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9090570-4F1F-4279-9947-887C969073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560</TotalTime>
  <Words>7497</Words>
  <Application>Microsoft Office PowerPoint</Application>
  <PresentationFormat>Widescreen</PresentationFormat>
  <Paragraphs>640</Paragraphs>
  <Slides>51</Slides>
  <Notes>40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Arial</vt:lpstr>
      <vt:lpstr>Baskerville Old Face</vt:lpstr>
      <vt:lpstr>Calibri</vt:lpstr>
      <vt:lpstr>Cambria Math</vt:lpstr>
      <vt:lpstr>Tw Cen MT</vt:lpstr>
      <vt:lpstr>Droplet</vt:lpstr>
      <vt:lpstr>Worksheet</vt:lpstr>
      <vt:lpstr>SB 19 Stream Gaging  Overview and Tool Development Framework</vt:lpstr>
      <vt:lpstr>General Comments</vt:lpstr>
      <vt:lpstr>Personnel (likely involved directly)</vt:lpstr>
      <vt:lpstr>Project Overview: Prioritization Criteria and Ranking</vt:lpstr>
      <vt:lpstr>Selecting Prioritization Criteria</vt:lpstr>
      <vt:lpstr>Legislative Report (Primary Output Product)</vt:lpstr>
      <vt:lpstr>SB 19 Stream Gaging  Data Viz and Decision Tool Collaboration, Vision, and Actions</vt:lpstr>
      <vt:lpstr>Open Questions (for both UCB and IoW)</vt:lpstr>
      <vt:lpstr>Data Visualization and Decision Tool  (Secondary Output Products)</vt:lpstr>
      <vt:lpstr>Internet of Water – Prioritization Ideas (VZ)</vt:lpstr>
      <vt:lpstr>Internet of Water – Steering Committee Ideas (doc review)</vt:lpstr>
      <vt:lpstr>PowerPoint Presentation</vt:lpstr>
      <vt:lpstr>PowerPoint Presentation</vt:lpstr>
      <vt:lpstr>IoW Action Items</vt:lpstr>
      <vt:lpstr>Collaboration with UC Berkeley: Applying SNAG to SB19 effort</vt:lpstr>
      <vt:lpstr>UCB Berkeley SNAG Tool: What we hope to Accomplish</vt:lpstr>
      <vt:lpstr>Stream Segment Selection Concerns</vt:lpstr>
      <vt:lpstr>Stream Segment Questions</vt:lpstr>
      <vt:lpstr>Scaling and Data Resolution Questions</vt:lpstr>
      <vt:lpstr>SB 19 Stream Gaging Gage Inventory and Gage Gap</vt:lpstr>
      <vt:lpstr>Gage Inventory – Scope based on Timeline / Resources</vt:lpstr>
      <vt:lpstr>Gage Inventory Complications!</vt:lpstr>
      <vt:lpstr>Gage Inventory:  What do we want to know? This could be the framework for metadata?</vt:lpstr>
      <vt:lpstr>Collaboration with UC Berkeley: Applying SNAG to SB19 effort</vt:lpstr>
      <vt:lpstr>UCB Berkeley SNAG Tool: What we hope to Accomplish</vt:lpstr>
      <vt:lpstr>Additional Possible Application of “Gage Gap” Tool Example: How well does current gage network cover a specific management objective?</vt:lpstr>
      <vt:lpstr>SB 19 Stream Gaging Prioritization Framework</vt:lpstr>
      <vt:lpstr>Basic Strategy for Prioritization</vt:lpstr>
      <vt:lpstr>Ecosystem Management Criteria</vt:lpstr>
      <vt:lpstr>Decision Analysis Example Ecosystem Management (proposed) methodology</vt:lpstr>
      <vt:lpstr>Reference Gages Overview</vt:lpstr>
      <vt:lpstr>Hydrology Reference Gage Prioritization: SPATIAL Component</vt:lpstr>
      <vt:lpstr>Hydrology Reference Gage Prioritization: SUITABILITY Component</vt:lpstr>
      <vt:lpstr>Hydrology Reference Gage Prioritization: Example Results</vt:lpstr>
      <vt:lpstr>Water Quality Data – Direct Use Challenges</vt:lpstr>
      <vt:lpstr>Water Quality Management Criteria</vt:lpstr>
      <vt:lpstr>Example: CWIP data</vt:lpstr>
      <vt:lpstr>Water Quality Management (proposed) methodology</vt:lpstr>
      <vt:lpstr>Water Supply Management Criteria</vt:lpstr>
      <vt:lpstr>Water Supply Management (proposed) methodology</vt:lpstr>
      <vt:lpstr>FloodMAR example Spatial and Temporal Challenges for Prioritization</vt:lpstr>
      <vt:lpstr>FloodMAR example Prioritization vs. Narrative Recommendations vs. Credit</vt:lpstr>
      <vt:lpstr>Flood Management Criteria</vt:lpstr>
      <vt:lpstr>Flood Management (proposed) methodology</vt:lpstr>
      <vt:lpstr>Additional Criteria Datasets – No idea how to add this!</vt:lpstr>
      <vt:lpstr>Multi-Criteria Decision Analysis (example methodology)</vt:lpstr>
      <vt:lpstr>Weighting Considerations</vt:lpstr>
      <vt:lpstr>Multi-Criteria Decision Analysis (example methodology)</vt:lpstr>
      <vt:lpstr>Stream Segment Selection Concerns</vt:lpstr>
      <vt:lpstr>Prioritization and Ranking Summary</vt:lpstr>
      <vt:lpstr>References (incomplete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SB 19 Stream Gaging General Updates  Prioritizing Gage Locations</dc:title>
  <dc:creator>Zimmer, Valerie@Waterboards</dc:creator>
  <cp:lastModifiedBy>Zimmer, Valerie@Waterboards</cp:lastModifiedBy>
  <cp:revision>30</cp:revision>
  <dcterms:created xsi:type="dcterms:W3CDTF">2021-05-28T18:30:21Z</dcterms:created>
  <dcterms:modified xsi:type="dcterms:W3CDTF">2021-06-11T01:30:29Z</dcterms:modified>
</cp:coreProperties>
</file>